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Montserrat"/>
      <p:regular r:id="rId34"/>
      <p:bold r:id="rId35"/>
      <p:italic r:id="rId36"/>
      <p:boldItalic r:id="rId37"/>
    </p:embeddedFont>
    <p:embeddedFont>
      <p:font typeface="Montserrat Medium"/>
      <p:regular r:id="rId38"/>
      <p:bold r:id="rId39"/>
      <p:italic r:id="rId40"/>
      <p:boldItalic r:id="rId41"/>
    </p:embeddedFont>
    <p:embeddedFont>
      <p:font typeface="Maven Pro"/>
      <p:regular r:id="rId42"/>
      <p:bold r:id="rId43"/>
    </p:embeddedFont>
    <p:embeddedFont>
      <p:font typeface="Montserrat ExtraBold"/>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B33812-7962-4C5C-969D-2E7185515E73}">
  <a:tblStyle styleId="{20B33812-7962-4C5C-969D-2E7185515E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Medium-italic.fntdata"/><Relationship Id="rId20" Type="http://schemas.openxmlformats.org/officeDocument/2006/relationships/slide" Target="slides/slide15.xml"/><Relationship Id="rId42" Type="http://schemas.openxmlformats.org/officeDocument/2006/relationships/font" Target="fonts/MavenPro-regular.fntdata"/><Relationship Id="rId41" Type="http://schemas.openxmlformats.org/officeDocument/2006/relationships/font" Target="fonts/MontserratMedium-boldItalic.fntdata"/><Relationship Id="rId22" Type="http://schemas.openxmlformats.org/officeDocument/2006/relationships/slide" Target="slides/slide17.xml"/><Relationship Id="rId44" Type="http://schemas.openxmlformats.org/officeDocument/2006/relationships/font" Target="fonts/MontserratExtraBold-bold.fntdata"/><Relationship Id="rId21" Type="http://schemas.openxmlformats.org/officeDocument/2006/relationships/slide" Target="slides/slide16.xml"/><Relationship Id="rId43" Type="http://schemas.openxmlformats.org/officeDocument/2006/relationships/font" Target="fonts/MavenPr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MontserratExtra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MontserratMedium-bold.fntdata"/><Relationship Id="rId16" Type="http://schemas.openxmlformats.org/officeDocument/2006/relationships/slide" Target="slides/slide11.xml"/><Relationship Id="rId38" Type="http://schemas.openxmlformats.org/officeDocument/2006/relationships/font" Target="fonts/Montserrat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a71eec23f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a71eec23f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f9262ee2f_0_26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f9262ee2f_0_26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a71eec23f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a71eec23f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a71eec23f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a71eec23f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a71eec23f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a71eec23f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a71eec23f_3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a71eec23f_3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a71eec23f_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a71eec23f_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a71eec23f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a71eec23f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a71eec23f_3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a71eec23f_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a71eec23f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a71eec23f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case, the solar PhotoVoltaic is in the head of interest by the global investment. </a:t>
            </a:r>
            <a:r>
              <a:rPr lang="en">
                <a:solidFill>
                  <a:schemeClr val="dk1"/>
                </a:solidFill>
                <a:highlight>
                  <a:srgbClr val="FFD6E1"/>
                </a:highlight>
              </a:rPr>
              <a:t>Despite the existence of policies and regulation, the innovation and the corporate commitments, the integration of solar PV in the power grids is suffering from both problems of unpredictability of weather parameters and poor infrastructure grids, which minimize the high penetration of solar PV. </a:t>
            </a:r>
            <a:r>
              <a:rPr lang="en">
                <a:solidFill>
                  <a:schemeClr val="dk1"/>
                </a:solidFill>
              </a:rPr>
              <a:t>In this way, the forecasting techniques can help the rise of solar PV and promise the optimality of energy transition management between intermittent and conventional energies by providing the solar power forecasts in various time and spatial horizons. Subsequently, solar forecasting can support the grid operator by providing the future energy generated through the solar PV installations, which can help the planning and scheduling of the effective unit commitments to meet the market demands.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a71eec23f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a71eec23f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left (from heatmap we had correlation = 0.9)</a:t>
            </a:r>
            <a:endParaRPr/>
          </a:p>
          <a:p>
            <a:pPr indent="0" lvl="0" marL="0" rtl="0" algn="l">
              <a:spcBef>
                <a:spcPts val="0"/>
              </a:spcBef>
              <a:spcAft>
                <a:spcPts val="0"/>
              </a:spcAft>
              <a:buNone/>
            </a:pPr>
            <a:r>
              <a:rPr lang="en"/>
              <a:t>For right(</a:t>
            </a:r>
            <a:r>
              <a:rPr lang="en">
                <a:solidFill>
                  <a:schemeClr val="dk1"/>
                </a:solidFill>
              </a:rPr>
              <a:t>(from heatmap we had correlation =</a:t>
            </a:r>
            <a:r>
              <a:rPr lang="en"/>
              <a:t>0.72)</a:t>
            </a:r>
            <a:endParaRPr/>
          </a:p>
          <a:p>
            <a:pPr indent="0" lvl="0" marL="0" rtl="0" algn="l">
              <a:spcBef>
                <a:spcPts val="0"/>
              </a:spcBef>
              <a:spcAft>
                <a:spcPts val="0"/>
              </a:spcAft>
              <a:buNone/>
            </a:pPr>
            <a:r>
              <a:rPr lang="en"/>
              <a:t>Looking at the positive slopes confirms the positive correlation that can be seen from the heatmap.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a71eec23f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a71eec23f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a71eec23f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a71eec23f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Pandas offers an awesome function, called describe, which can be used to obtain a brief statistical summary of the data. We can easily see frequently used statistics, like mean, standard deviation, minimum value, maximum value, etc for all the data frame columns in a single table.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a71eec23f_3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a71eec23f_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have showed the data using box plots for a better visualization. </a:t>
            </a:r>
            <a:endParaRPr>
              <a:solidFill>
                <a:schemeClr val="dk1"/>
              </a:solidFill>
            </a:endParaRPr>
          </a:p>
          <a:p>
            <a:pPr indent="0" lvl="0" marL="0" rtl="0" algn="l">
              <a:spcBef>
                <a:spcPts val="0"/>
              </a:spcBef>
              <a:spcAft>
                <a:spcPts val="0"/>
              </a:spcAft>
              <a:buNone/>
            </a:pPr>
            <a:r>
              <a:rPr lang="en">
                <a:solidFill>
                  <a:schemeClr val="dk1"/>
                </a:solidFill>
              </a:rPr>
              <a:t>And here in this case we have used boxplots of the given features of the dataset we used in order to observe their median, min value, max value and 25th and 75th percentiles.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a71eec23f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a71eec23f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a71eec23f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a71eec23f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chemeClr val="lt1"/>
                </a:solidFill>
              </a:rPr>
              <a:t>Box plots</a:t>
            </a:r>
            <a:r>
              <a:rPr lang="en" sz="1150">
                <a:solidFill>
                  <a:schemeClr val="lt1"/>
                </a:solidFill>
              </a:rPr>
              <a:t> help visualize the distribution of quantitative values in a field. They are also valuable for comparisons across different categorical variables or identifying outliers, if either of those exist in a dataset. In this case, we have used a boxplot of the given features in order to observe their minimum value,median and the maximum value at a glance. For our data, the line graph of the entire dataset was unable to give such detailed information.  </a:t>
            </a:r>
            <a:endParaRPr>
              <a:solidFill>
                <a:schemeClr val="lt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a71eec23f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a71eec23f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chemeClr val="lt1"/>
                </a:solidFill>
              </a:rPr>
              <a:t>Box plots</a:t>
            </a:r>
            <a:r>
              <a:rPr lang="en" sz="1150">
                <a:solidFill>
                  <a:schemeClr val="lt1"/>
                </a:solidFill>
              </a:rPr>
              <a:t> help visualize the distribution of quantitative values in a field. They are also valuable for comparisons across different categorical variables or identifying outliers, if either of those exist in a dataset. In this case, we have used a boxplot of the given features in order to observe their minimum value,median and the maximum value at a glance. For our data, the line graph of the entire dataset was unable to give such detailed information.  </a:t>
            </a:r>
            <a:endParaRPr>
              <a:solidFill>
                <a:schemeClr val="lt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a71eec23f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a71eec23f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chemeClr val="lt1"/>
                </a:solidFill>
              </a:rPr>
              <a:t>Box plots</a:t>
            </a:r>
            <a:r>
              <a:rPr lang="en" sz="1150">
                <a:solidFill>
                  <a:schemeClr val="lt1"/>
                </a:solidFill>
              </a:rPr>
              <a:t> help visualize the distribution of quantitative values in a field. They are also valuable for comparisons across different categorical variables or identifying outliers, if either of those exist in a dataset. In this case, we have used a boxplot of the given features in order to observe their minimum value,median and the maximum value at a glance. For our data, the line graph of the entire dataset was unable to give such detailed information.  </a:t>
            </a:r>
            <a:endParaRPr>
              <a:solidFill>
                <a:schemeClr val="lt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a71eec23f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a71eec23f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a71eec23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a71eec23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a71eec23f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a71eec23f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demand of energy by miscellaneous areas and the worldwide energy exploitation are really highest than any time before. In addition to the uppermost energy demand, oil and other planet’s resources in fossil are becoming scarce. In this case, the environmentalists, the socialists, and the economists are supporting the climatic agreements and adopting the clean energy as a solution to retort the global energy demand, the cost effectiveness, and the ecological consequences such as the universal challenge caused by global warming and the greenhouse effect.In this case, the solar PV is in the head of interest by the global investment. </a:t>
            </a:r>
            <a:r>
              <a:rPr lang="en">
                <a:solidFill>
                  <a:schemeClr val="dk1"/>
                </a:solidFill>
                <a:highlight>
                  <a:srgbClr val="FFD6E1"/>
                </a:highlight>
              </a:rPr>
              <a:t>Despite of the policies and regulation, the innovation, and the corporate commitments, the integration of solar PV in the power grids is suffering from both problems of unpredictability of weather parameters and poor infrastructure grids, which minimize the high penetration of solar PV. </a:t>
            </a:r>
            <a:r>
              <a:rPr lang="en">
                <a:solidFill>
                  <a:schemeClr val="dk1"/>
                </a:solidFill>
              </a:rPr>
              <a:t>In this way, the forecasting techniques can help the rise of solar PV and promise the optimality of energy transition management between intermittent and conventional energies by providing the PV power forecasts in various time and spatial horizons. Subsequently, the PV power forecasting can support the grid operator by providing the future energy generated through the solar PV installations, which can help the planning and scheduling of the effective unit commitments to meet the market demands. In addition, the PV power forecasting is advantageous for the benefit of new power generation such as the microgrids, in which they are smart, small microgenerations, based on numerous microsources including the solar PV.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a71eec23f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a71eec23f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a71eec23f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a71eec23f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a71eec23f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a71eec23f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a71eec23f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a71eec23f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988463"/>
            <a:ext cx="4792200" cy="12684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SOLAR FORECASTING</a:t>
            </a:r>
            <a:endParaRPr>
              <a:solidFill>
                <a:schemeClr val="lt2"/>
              </a:solidFill>
            </a:endParaRPr>
          </a:p>
        </p:txBody>
      </p:sp>
      <p:sp>
        <p:nvSpPr>
          <p:cNvPr id="159" name="Google Shape;159;p36"/>
          <p:cNvSpPr txBox="1"/>
          <p:nvPr>
            <p:ph idx="1" type="subTitle"/>
          </p:nvPr>
        </p:nvSpPr>
        <p:spPr>
          <a:xfrm>
            <a:off x="2044200" y="2780588"/>
            <a:ext cx="5055600" cy="183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ABHIMANYU SINGH BISHT 2001CB04</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KHUSHI SHAH 2001EE91</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SYED IBRAHIM AHMED 2001ME77</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ANSHUL THAKKAR 2001EE86</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SAI NANDAN PANIGRAHY 2001CB46</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SYED SHAHEER TANVEER 2001CB58</a:t>
            </a:r>
            <a:endParaRPr/>
          </a:p>
        </p:txBody>
      </p:sp>
      <p:sp>
        <p:nvSpPr>
          <p:cNvPr id="160" name="Google Shape;160;p36"/>
          <p:cNvSpPr txBox="1"/>
          <p:nvPr>
            <p:ph type="ctrTitle"/>
          </p:nvPr>
        </p:nvSpPr>
        <p:spPr>
          <a:xfrm>
            <a:off x="2941650" y="2286313"/>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Montserrat"/>
                <a:ea typeface="Montserrat"/>
                <a:cs typeface="Montserrat"/>
                <a:sym typeface="Montserrat"/>
              </a:rPr>
              <a:t>GROUP 33 </a:t>
            </a:r>
            <a:endParaRPr sz="2200">
              <a:latin typeface="Montserrat"/>
              <a:ea typeface="Montserrat"/>
              <a:cs typeface="Montserrat"/>
              <a:sym typeface="Montserrat"/>
            </a:endParaRPr>
          </a:p>
        </p:txBody>
      </p:sp>
      <p:cxnSp>
        <p:nvCxnSpPr>
          <p:cNvPr id="161" name="Google Shape;161;p36"/>
          <p:cNvCxnSpPr/>
          <p:nvPr/>
        </p:nvCxnSpPr>
        <p:spPr>
          <a:xfrm>
            <a:off x="3190500" y="2227109"/>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5"/>
          <p:cNvSpPr txBox="1"/>
          <p:nvPr>
            <p:ph type="title"/>
          </p:nvPr>
        </p:nvSpPr>
        <p:spPr>
          <a:xfrm>
            <a:off x="285100" y="479275"/>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Understanding The Dataset</a:t>
            </a:r>
            <a:endParaRPr>
              <a:solidFill>
                <a:schemeClr val="accent1"/>
              </a:solidFill>
            </a:endParaRPr>
          </a:p>
        </p:txBody>
      </p:sp>
      <p:sp>
        <p:nvSpPr>
          <p:cNvPr id="224" name="Google Shape;224;p45"/>
          <p:cNvSpPr txBox="1"/>
          <p:nvPr>
            <p:ph idx="1" type="body"/>
          </p:nvPr>
        </p:nvSpPr>
        <p:spPr>
          <a:xfrm>
            <a:off x="285100" y="1035475"/>
            <a:ext cx="6005100" cy="35604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Char char="❏"/>
            </a:pPr>
            <a:r>
              <a:rPr lang="en" sz="1600"/>
              <a:t>The training data are separated into 15 .nc files corresponding to all the variables.</a:t>
            </a:r>
            <a:endParaRPr sz="1600"/>
          </a:p>
          <a:p>
            <a:pPr indent="-330200" lvl="0" marL="457200" rtl="0" algn="just">
              <a:lnSpc>
                <a:spcPct val="115000"/>
              </a:lnSpc>
              <a:spcBef>
                <a:spcPts val="0"/>
              </a:spcBef>
              <a:spcAft>
                <a:spcPts val="0"/>
              </a:spcAft>
              <a:buSzPts val="1600"/>
              <a:buChar char="❏"/>
            </a:pPr>
            <a:r>
              <a:rPr lang="en" sz="1600"/>
              <a:t>gefs_train.zip and gefs_test.zip contain all of the GEFS training data. </a:t>
            </a:r>
            <a:endParaRPr sz="1600"/>
          </a:p>
          <a:p>
            <a:pPr indent="-330200" lvl="0" marL="457200" rtl="0" algn="just">
              <a:lnSpc>
                <a:spcPct val="115000"/>
              </a:lnSpc>
              <a:spcBef>
                <a:spcPts val="0"/>
              </a:spcBef>
              <a:spcAft>
                <a:spcPts val="0"/>
              </a:spcAft>
              <a:buSzPts val="1600"/>
              <a:buChar char="❏"/>
            </a:pPr>
            <a:r>
              <a:rPr lang="en" sz="1600"/>
              <a:t>Each netCDF file contains the latitude-longitude grid and time step values as well as metadata listing the full names of each variable and the associated units.</a:t>
            </a:r>
            <a:endParaRPr sz="1600"/>
          </a:p>
        </p:txBody>
      </p:sp>
      <p:cxnSp>
        <p:nvCxnSpPr>
          <p:cNvPr id="225" name="Google Shape;225;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6"/>
          <p:cNvSpPr txBox="1"/>
          <p:nvPr>
            <p:ph type="title"/>
          </p:nvPr>
        </p:nvSpPr>
        <p:spPr>
          <a:xfrm>
            <a:off x="288075" y="453575"/>
            <a:ext cx="6721800" cy="5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Dataset</a:t>
            </a:r>
            <a:endParaRPr/>
          </a:p>
        </p:txBody>
      </p:sp>
      <p:sp>
        <p:nvSpPr>
          <p:cNvPr id="231" name="Google Shape;231;p46"/>
          <p:cNvSpPr txBox="1"/>
          <p:nvPr>
            <p:ph idx="1" type="subTitle"/>
          </p:nvPr>
        </p:nvSpPr>
        <p:spPr>
          <a:xfrm>
            <a:off x="1374975" y="1278275"/>
            <a:ext cx="2727600" cy="1022400"/>
          </a:xfrm>
          <a:prstGeom prst="rect">
            <a:avLst/>
          </a:prstGeom>
        </p:spPr>
        <p:txBody>
          <a:bodyPr anchorCtr="0" anchor="t" bIns="91425" lIns="91425" spcFirstLastPara="1" rIns="91425" wrap="square" tIns="91425">
            <a:noAutofit/>
          </a:bodyPr>
          <a:lstStyle/>
          <a:p>
            <a:pPr indent="-311150" lvl="0" marL="457200" rtl="0" algn="just">
              <a:lnSpc>
                <a:spcPct val="120000"/>
              </a:lnSpc>
              <a:spcBef>
                <a:spcPts val="0"/>
              </a:spcBef>
              <a:spcAft>
                <a:spcPts val="0"/>
              </a:spcAft>
              <a:buClr>
                <a:schemeClr val="lt1"/>
              </a:buClr>
              <a:buSzPts val="1300"/>
              <a:buFont typeface="Maven Pro"/>
              <a:buChar char="❏"/>
            </a:pPr>
            <a:r>
              <a:rPr lang="en" sz="1300"/>
              <a:t>The first dimension is the date of the model run and will correspond directly with a row  in the </a:t>
            </a:r>
            <a:r>
              <a:rPr b="1" lang="en" sz="1300"/>
              <a:t>train.csv </a:t>
            </a:r>
            <a:r>
              <a:rPr lang="en" sz="1300"/>
              <a:t>file.</a:t>
            </a:r>
            <a:endParaRPr sz="1300"/>
          </a:p>
          <a:p>
            <a:pPr indent="0" lvl="0" marL="0" rtl="0" algn="just">
              <a:lnSpc>
                <a:spcPct val="90000"/>
              </a:lnSpc>
              <a:spcBef>
                <a:spcPts val="1600"/>
              </a:spcBef>
              <a:spcAft>
                <a:spcPts val="0"/>
              </a:spcAft>
              <a:buSzPts val="275"/>
              <a:buNone/>
            </a:pPr>
            <a:r>
              <a:t/>
            </a:r>
            <a:endParaRPr sz="1300"/>
          </a:p>
        </p:txBody>
      </p:sp>
      <p:sp>
        <p:nvSpPr>
          <p:cNvPr id="232" name="Google Shape;232;p46"/>
          <p:cNvSpPr txBox="1"/>
          <p:nvPr>
            <p:ph idx="4" type="subTitle"/>
          </p:nvPr>
        </p:nvSpPr>
        <p:spPr>
          <a:xfrm>
            <a:off x="1374975" y="3205849"/>
            <a:ext cx="2727600" cy="1188900"/>
          </a:xfrm>
          <a:prstGeom prst="rect">
            <a:avLst/>
          </a:prstGeom>
        </p:spPr>
        <p:txBody>
          <a:bodyPr anchorCtr="0" anchor="t" bIns="91425" lIns="91425" spcFirstLastPara="1" rIns="91425" wrap="square" tIns="91425">
            <a:noAutofit/>
          </a:bodyPr>
          <a:lstStyle/>
          <a:p>
            <a:pPr indent="-317500" lvl="0" marL="457200" rtl="0" algn="just">
              <a:lnSpc>
                <a:spcPct val="130000"/>
              </a:lnSpc>
              <a:spcBef>
                <a:spcPts val="0"/>
              </a:spcBef>
              <a:spcAft>
                <a:spcPts val="0"/>
              </a:spcAft>
              <a:buClr>
                <a:schemeClr val="lt1"/>
              </a:buClr>
              <a:buSzPts val="1400"/>
              <a:buFont typeface="Montserrat"/>
              <a:buChar char="❏"/>
            </a:pPr>
            <a:r>
              <a:rPr lang="en" sz="1400"/>
              <a:t>The third dimension is the forecast hour, which runs from 12 to 24 hours in 3 hour increments. </a:t>
            </a:r>
            <a:endParaRPr sz="1400"/>
          </a:p>
          <a:p>
            <a:pPr indent="0" lvl="0" marL="0" rtl="0" algn="just">
              <a:spcBef>
                <a:spcPts val="1600"/>
              </a:spcBef>
              <a:spcAft>
                <a:spcPts val="0"/>
              </a:spcAft>
              <a:buNone/>
            </a:pPr>
            <a:r>
              <a:t/>
            </a:r>
            <a:endParaRPr sz="1400"/>
          </a:p>
        </p:txBody>
      </p:sp>
      <p:sp>
        <p:nvSpPr>
          <p:cNvPr id="233" name="Google Shape;233;p46"/>
          <p:cNvSpPr txBox="1"/>
          <p:nvPr>
            <p:ph idx="6" type="subTitle"/>
          </p:nvPr>
        </p:nvSpPr>
        <p:spPr>
          <a:xfrm>
            <a:off x="5073025" y="1297800"/>
            <a:ext cx="2727600" cy="1165500"/>
          </a:xfrm>
          <a:prstGeom prst="rect">
            <a:avLst/>
          </a:prstGeom>
        </p:spPr>
        <p:txBody>
          <a:bodyPr anchorCtr="0" anchor="t" bIns="91425" lIns="91425" spcFirstLastPara="1" rIns="91425" wrap="square" tIns="91425">
            <a:noAutofit/>
          </a:bodyPr>
          <a:lstStyle/>
          <a:p>
            <a:pPr indent="-317500" lvl="0" marL="457200" rtl="0" algn="just">
              <a:lnSpc>
                <a:spcPct val="130000"/>
              </a:lnSpc>
              <a:spcBef>
                <a:spcPts val="0"/>
              </a:spcBef>
              <a:spcAft>
                <a:spcPts val="0"/>
              </a:spcAft>
              <a:buClr>
                <a:schemeClr val="lt1"/>
              </a:buClr>
              <a:buSzPts val="1400"/>
              <a:buFont typeface="Montserrat"/>
              <a:buChar char="❏"/>
            </a:pPr>
            <a:r>
              <a:rPr lang="en" sz="1400"/>
              <a:t>The second dimension is the ensemble member that the forecast comes from.</a:t>
            </a:r>
            <a:endParaRPr sz="1400"/>
          </a:p>
        </p:txBody>
      </p:sp>
      <p:sp>
        <p:nvSpPr>
          <p:cNvPr id="234" name="Google Shape;234;p46"/>
          <p:cNvSpPr txBox="1"/>
          <p:nvPr>
            <p:ph idx="8" type="subTitle"/>
          </p:nvPr>
        </p:nvSpPr>
        <p:spPr>
          <a:xfrm>
            <a:off x="5073025" y="3205850"/>
            <a:ext cx="2727600" cy="1093500"/>
          </a:xfrm>
          <a:prstGeom prst="rect">
            <a:avLst/>
          </a:prstGeom>
        </p:spPr>
        <p:txBody>
          <a:bodyPr anchorCtr="0" anchor="t" bIns="91425" lIns="91425" spcFirstLastPara="1" rIns="91425" wrap="square" tIns="91425">
            <a:noAutofit/>
          </a:bodyPr>
          <a:lstStyle/>
          <a:p>
            <a:pPr indent="-311150" lvl="0" marL="457200" rtl="0" algn="just">
              <a:lnSpc>
                <a:spcPct val="130000"/>
              </a:lnSpc>
              <a:spcBef>
                <a:spcPts val="0"/>
              </a:spcBef>
              <a:spcAft>
                <a:spcPts val="0"/>
              </a:spcAft>
              <a:buClr>
                <a:schemeClr val="lt1"/>
              </a:buClr>
              <a:buSzPts val="1300"/>
              <a:buFont typeface="Montserrat"/>
              <a:buChar char="❏"/>
            </a:pPr>
            <a:r>
              <a:rPr lang="en" sz="1300"/>
              <a:t>The fourth and fifth dimensions are the latitude and longitude uniform spatial grid. </a:t>
            </a:r>
            <a:endParaRPr sz="1300"/>
          </a:p>
          <a:p>
            <a:pPr indent="0" lvl="0" marL="0" rtl="0" algn="just">
              <a:spcBef>
                <a:spcPts val="1600"/>
              </a:spcBef>
              <a:spcAft>
                <a:spcPts val="0"/>
              </a:spcAft>
              <a:buNone/>
            </a:pPr>
            <a:r>
              <a:t/>
            </a:r>
            <a:endParaRPr sz="1300"/>
          </a:p>
          <a:p>
            <a:pPr indent="0" lvl="0" marL="0" rtl="0" algn="just">
              <a:spcBef>
                <a:spcPts val="0"/>
              </a:spcBef>
              <a:spcAft>
                <a:spcPts val="0"/>
              </a:spcAft>
              <a:buNone/>
            </a:pPr>
            <a:r>
              <a:t/>
            </a:r>
            <a:endParaRPr sz="1300"/>
          </a:p>
        </p:txBody>
      </p:sp>
      <p:cxnSp>
        <p:nvCxnSpPr>
          <p:cNvPr id="235" name="Google Shape;235;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36" name="Google Shape;236;p46"/>
          <p:cNvCxnSpPr/>
          <p:nvPr/>
        </p:nvCxnSpPr>
        <p:spPr>
          <a:xfrm>
            <a:off x="1343350" y="2959997"/>
            <a:ext cx="6447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37" name="Google Shape;237;p46"/>
          <p:cNvCxnSpPr/>
          <p:nvPr/>
        </p:nvCxnSpPr>
        <p:spPr>
          <a:xfrm flipH="1">
            <a:off x="4572050" y="1138275"/>
            <a:ext cx="31500" cy="3554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7"/>
          <p:cNvSpPr txBox="1"/>
          <p:nvPr>
            <p:ph type="ctrTitle"/>
          </p:nvPr>
        </p:nvSpPr>
        <p:spPr>
          <a:xfrm>
            <a:off x="1850550" y="-42850"/>
            <a:ext cx="5442900" cy="5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2"/>
                </a:solidFill>
              </a:rPr>
              <a:t>TABLE</a:t>
            </a:r>
            <a:endParaRPr sz="2400">
              <a:solidFill>
                <a:schemeClr val="lt2"/>
              </a:solidFill>
            </a:endParaRPr>
          </a:p>
        </p:txBody>
      </p:sp>
      <p:graphicFrame>
        <p:nvGraphicFramePr>
          <p:cNvPr id="243" name="Google Shape;243;p47"/>
          <p:cNvGraphicFramePr/>
          <p:nvPr/>
        </p:nvGraphicFramePr>
        <p:xfrm>
          <a:off x="507725" y="595175"/>
          <a:ext cx="3000000" cy="3000000"/>
        </p:xfrm>
        <a:graphic>
          <a:graphicData uri="http://schemas.openxmlformats.org/drawingml/2006/table">
            <a:tbl>
              <a:tblPr>
                <a:noFill/>
                <a:tableStyleId>{20B33812-7962-4C5C-969D-2E7185515E73}</a:tableStyleId>
              </a:tblPr>
              <a:tblGrid>
                <a:gridCol w="1131075"/>
                <a:gridCol w="1524250"/>
                <a:gridCol w="973775"/>
              </a:tblGrid>
              <a:tr h="346650">
                <a:tc>
                  <a:txBody>
                    <a:bodyPr/>
                    <a:lstStyle/>
                    <a:p>
                      <a:pPr indent="0" lvl="0" marL="0" rtl="0" algn="ctr">
                        <a:spcBef>
                          <a:spcPts val="0"/>
                        </a:spcBef>
                        <a:spcAft>
                          <a:spcPts val="0"/>
                        </a:spcAft>
                        <a:buNone/>
                      </a:pPr>
                      <a:r>
                        <a:rPr b="1" lang="en">
                          <a:solidFill>
                            <a:schemeClr val="lt2"/>
                          </a:solidFill>
                        </a:rPr>
                        <a:t>Variable</a:t>
                      </a:r>
                      <a:endParaRPr b="1">
                        <a:solidFill>
                          <a:schemeClr val="lt2"/>
                        </a:solidFill>
                      </a:endParaRPr>
                    </a:p>
                  </a:txBody>
                  <a:tcPr marT="91425" marB="91425" marR="91425" marL="91425"/>
                </a:tc>
                <a:tc>
                  <a:txBody>
                    <a:bodyPr/>
                    <a:lstStyle/>
                    <a:p>
                      <a:pPr indent="0" lvl="0" marL="0" rtl="0" algn="ctr">
                        <a:spcBef>
                          <a:spcPts val="0"/>
                        </a:spcBef>
                        <a:spcAft>
                          <a:spcPts val="0"/>
                        </a:spcAft>
                        <a:buNone/>
                      </a:pPr>
                      <a:r>
                        <a:rPr b="1" lang="en">
                          <a:solidFill>
                            <a:schemeClr val="lt2"/>
                          </a:solidFill>
                        </a:rPr>
                        <a:t>Description</a:t>
                      </a:r>
                      <a:endParaRPr b="1">
                        <a:solidFill>
                          <a:schemeClr val="lt2"/>
                        </a:solidFill>
                      </a:endParaRPr>
                    </a:p>
                  </a:txBody>
                  <a:tcPr marT="91425" marB="91425" marR="91425" marL="91425"/>
                </a:tc>
                <a:tc>
                  <a:txBody>
                    <a:bodyPr/>
                    <a:lstStyle/>
                    <a:p>
                      <a:pPr indent="0" lvl="0" marL="0" rtl="0" algn="ctr">
                        <a:spcBef>
                          <a:spcPts val="0"/>
                        </a:spcBef>
                        <a:spcAft>
                          <a:spcPts val="0"/>
                        </a:spcAft>
                        <a:buNone/>
                      </a:pPr>
                      <a:r>
                        <a:rPr b="1" lang="en">
                          <a:solidFill>
                            <a:schemeClr val="lt2"/>
                          </a:solidFill>
                        </a:rPr>
                        <a:t>Units</a:t>
                      </a:r>
                      <a:endParaRPr b="1">
                        <a:solidFill>
                          <a:schemeClr val="lt2"/>
                        </a:solidFill>
                      </a:endParaRPr>
                    </a:p>
                  </a:txBody>
                  <a:tcPr marT="91425" marB="91425" marR="91425" marL="91425"/>
                </a:tc>
              </a:tr>
              <a:tr h="399975">
                <a:tc>
                  <a:txBody>
                    <a:bodyPr/>
                    <a:lstStyle/>
                    <a:p>
                      <a:pPr indent="0" lvl="0" marL="0" rtl="0" algn="ctr">
                        <a:spcBef>
                          <a:spcPts val="0"/>
                        </a:spcBef>
                        <a:spcAft>
                          <a:spcPts val="0"/>
                        </a:spcAft>
                        <a:buNone/>
                      </a:pPr>
                      <a:r>
                        <a:rPr lang="en" sz="1050">
                          <a:solidFill>
                            <a:schemeClr val="lt1"/>
                          </a:solidFill>
                        </a:rPr>
                        <a:t>apcp_sfc</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sz="900">
                          <a:solidFill>
                            <a:schemeClr val="lt1"/>
                          </a:solidFill>
                        </a:rPr>
                        <a:t>3-Hour accumulated precipitation at the surface</a:t>
                      </a:r>
                      <a:endParaRPr sz="900">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kg m-2</a:t>
                      </a:r>
                      <a:endParaRPr>
                        <a:solidFill>
                          <a:schemeClr val="lt1"/>
                        </a:solidFill>
                      </a:endParaRPr>
                    </a:p>
                  </a:txBody>
                  <a:tcPr marT="91425" marB="91425" marR="91425" marL="91425"/>
                </a:tc>
              </a:tr>
              <a:tr h="519975">
                <a:tc>
                  <a:txBody>
                    <a:bodyPr/>
                    <a:lstStyle/>
                    <a:p>
                      <a:pPr indent="0" lvl="0" marL="0" rtl="0" algn="ctr">
                        <a:spcBef>
                          <a:spcPts val="0"/>
                        </a:spcBef>
                        <a:spcAft>
                          <a:spcPts val="0"/>
                        </a:spcAft>
                        <a:buNone/>
                      </a:pPr>
                      <a:r>
                        <a:rPr lang="en" sz="1050">
                          <a:solidFill>
                            <a:schemeClr val="lt1"/>
                          </a:solidFill>
                        </a:rPr>
                        <a:t>dlwrf_sfc</a:t>
                      </a:r>
                      <a:endParaRPr>
                        <a:solidFill>
                          <a:schemeClr val="lt1"/>
                        </a:solidFill>
                      </a:endParaRPr>
                    </a:p>
                  </a:txBody>
                  <a:tcPr marT="91425" marB="91425" marR="91425" marL="91425">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Downward long-wave radiative flux average at the surface</a:t>
                      </a:r>
                      <a:endParaRPr sz="900">
                        <a:solidFill>
                          <a:schemeClr val="lt1"/>
                        </a:solidFill>
                      </a:endParaRPr>
                    </a:p>
                  </a:txBody>
                  <a:tcPr marT="91425" marB="91425" marR="91425" marL="91425">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 m-2</a:t>
                      </a:r>
                      <a:endParaRPr>
                        <a:solidFill>
                          <a:schemeClr val="lt1"/>
                        </a:solidFill>
                      </a:endParaRPr>
                    </a:p>
                  </a:txBody>
                  <a:tcPr marT="91425" marB="91425" marR="91425" marL="91425">
                    <a:lnB cap="flat" cmpd="sng" w="9525">
                      <a:solidFill>
                        <a:srgbClr val="DEDFE0"/>
                      </a:solidFill>
                      <a:prstDash val="solid"/>
                      <a:round/>
                      <a:headEnd len="sm" w="sm" type="none"/>
                      <a:tailEnd len="sm" w="sm" type="none"/>
                    </a:lnB>
                  </a:tcPr>
                </a:tc>
              </a:tr>
              <a:tr h="613325">
                <a:tc>
                  <a:txBody>
                    <a:bodyPr/>
                    <a:lstStyle/>
                    <a:p>
                      <a:pPr indent="0" lvl="0" marL="0" rtl="0" algn="ctr">
                        <a:lnSpc>
                          <a:spcPct val="115000"/>
                        </a:lnSpc>
                        <a:spcBef>
                          <a:spcPts val="0"/>
                        </a:spcBef>
                        <a:spcAft>
                          <a:spcPts val="0"/>
                        </a:spcAft>
                        <a:buNone/>
                      </a:pPr>
                      <a:r>
                        <a:rPr lang="en" sz="1050">
                          <a:solidFill>
                            <a:schemeClr val="lt1"/>
                          </a:solidFill>
                        </a:rPr>
                        <a:t>dswrf_sfc</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Downward short-wave radiative flux average at the surface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W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1325">
                <a:tc>
                  <a:txBody>
                    <a:bodyPr/>
                    <a:lstStyle/>
                    <a:p>
                      <a:pPr indent="0" lvl="0" marL="0" rtl="0" algn="ctr">
                        <a:lnSpc>
                          <a:spcPct val="115000"/>
                        </a:lnSpc>
                        <a:spcBef>
                          <a:spcPts val="0"/>
                        </a:spcBef>
                        <a:spcAft>
                          <a:spcPts val="0"/>
                        </a:spcAft>
                        <a:buNone/>
                      </a:pPr>
                      <a:r>
                        <a:rPr lang="en" sz="1050">
                          <a:solidFill>
                            <a:schemeClr val="lt1"/>
                          </a:solidFill>
                        </a:rPr>
                        <a:t>pres_msl</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Air pressure at mean sea level</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Pa</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529325">
                <a:tc>
                  <a:txBody>
                    <a:bodyPr/>
                    <a:lstStyle/>
                    <a:p>
                      <a:pPr indent="0" lvl="0" marL="0" rtl="0" algn="ctr">
                        <a:lnSpc>
                          <a:spcPct val="115000"/>
                        </a:lnSpc>
                        <a:spcBef>
                          <a:spcPts val="0"/>
                        </a:spcBef>
                        <a:spcAft>
                          <a:spcPts val="0"/>
                        </a:spcAft>
                        <a:buNone/>
                      </a:pPr>
                      <a:r>
                        <a:rPr lang="en" sz="1050">
                          <a:solidFill>
                            <a:schemeClr val="lt1"/>
                          </a:solidFill>
                        </a:rPr>
                        <a:t>pwat_eatm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Precipitable Water over the entire depth of the atmosphere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kg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1325">
                <a:tc>
                  <a:txBody>
                    <a:bodyPr/>
                    <a:lstStyle/>
                    <a:p>
                      <a:pPr indent="0" lvl="0" marL="0" rtl="0" algn="ctr">
                        <a:lnSpc>
                          <a:spcPct val="115000"/>
                        </a:lnSpc>
                        <a:spcBef>
                          <a:spcPts val="0"/>
                        </a:spcBef>
                        <a:spcAft>
                          <a:spcPts val="0"/>
                        </a:spcAft>
                        <a:buNone/>
                      </a:pPr>
                      <a:r>
                        <a:rPr lang="en" sz="1050">
                          <a:solidFill>
                            <a:schemeClr val="lt1"/>
                          </a:solidFill>
                        </a:rPr>
                        <a:t>spfh_2m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Specific Humidity at 2 m above ground</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kg kg-1</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529325">
                <a:tc>
                  <a:txBody>
                    <a:bodyPr/>
                    <a:lstStyle/>
                    <a:p>
                      <a:pPr indent="0" lvl="0" marL="0" rtl="0" algn="ctr">
                        <a:lnSpc>
                          <a:spcPct val="115000"/>
                        </a:lnSpc>
                        <a:spcBef>
                          <a:spcPts val="0"/>
                        </a:spcBef>
                        <a:spcAft>
                          <a:spcPts val="0"/>
                        </a:spcAft>
                        <a:buNone/>
                      </a:pPr>
                      <a:r>
                        <a:rPr lang="en" sz="1050">
                          <a:solidFill>
                            <a:schemeClr val="lt1"/>
                          </a:solidFill>
                        </a:rPr>
                        <a:t>tcdc_eatm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Total cloud cover over the entire depth of the atmosphere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bl>
          </a:graphicData>
        </a:graphic>
      </p:graphicFrame>
      <p:graphicFrame>
        <p:nvGraphicFramePr>
          <p:cNvPr id="244" name="Google Shape;244;p47"/>
          <p:cNvGraphicFramePr/>
          <p:nvPr/>
        </p:nvGraphicFramePr>
        <p:xfrm>
          <a:off x="4867475" y="445050"/>
          <a:ext cx="3000000" cy="3000000"/>
        </p:xfrm>
        <a:graphic>
          <a:graphicData uri="http://schemas.openxmlformats.org/drawingml/2006/table">
            <a:tbl>
              <a:tblPr>
                <a:noFill/>
                <a:tableStyleId>{20B33812-7962-4C5C-969D-2E7185515E73}</a:tableStyleId>
              </a:tblPr>
              <a:tblGrid>
                <a:gridCol w="1115350"/>
                <a:gridCol w="1772975"/>
                <a:gridCol w="976725"/>
              </a:tblGrid>
              <a:tr h="392375">
                <a:tc>
                  <a:txBody>
                    <a:bodyPr/>
                    <a:lstStyle/>
                    <a:p>
                      <a:pPr indent="0" lvl="0" marL="0" rtl="0" algn="ctr">
                        <a:spcBef>
                          <a:spcPts val="0"/>
                        </a:spcBef>
                        <a:spcAft>
                          <a:spcPts val="0"/>
                        </a:spcAft>
                        <a:buNone/>
                      </a:pPr>
                      <a:r>
                        <a:rPr b="1" lang="en">
                          <a:solidFill>
                            <a:schemeClr val="lt2"/>
                          </a:solidFill>
                        </a:rPr>
                        <a:t>Variable</a:t>
                      </a:r>
                      <a:endParaRPr b="1">
                        <a:solidFill>
                          <a:schemeClr val="lt2"/>
                        </a:solidFill>
                      </a:endParaRPr>
                    </a:p>
                  </a:txBody>
                  <a:tcPr marT="91425" marB="91425" marR="91425" marL="91425">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2"/>
                          </a:solidFill>
                        </a:rPr>
                        <a:t>Description</a:t>
                      </a:r>
                      <a:endParaRPr b="1">
                        <a:solidFill>
                          <a:schemeClr val="lt2"/>
                        </a:solidFill>
                      </a:endParaRPr>
                    </a:p>
                  </a:txBody>
                  <a:tcPr marT="91425" marB="91425" marR="91425" marL="91425">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2"/>
                          </a:solidFill>
                        </a:rPr>
                        <a:t>Units</a:t>
                      </a:r>
                      <a:endParaRPr b="1">
                        <a:solidFill>
                          <a:schemeClr val="lt2"/>
                        </a:solidFill>
                      </a:endParaRPr>
                    </a:p>
                  </a:txBody>
                  <a:tcPr marT="91425" marB="91425" marR="91425" marL="91425">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tmin_2m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Mininmum Temperature over the past 3 hours at 2 m above the ground</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K</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tmp_2m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Current temperature at 2 m above the ground</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K</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tmp_sfc</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 Temperature of the surface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K</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ulwrf_sfc</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 Upward long-wave radiation at the surface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W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ulwrf_tatm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 Upward long-wave radiation at the top of the atmosphere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W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uswrf_sfc</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Upward short-wave radiation at the surface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W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spcBef>
                          <a:spcPts val="0"/>
                        </a:spcBef>
                        <a:spcAft>
                          <a:spcPts val="0"/>
                        </a:spcAft>
                        <a:buNone/>
                      </a:pPr>
                      <a:r>
                        <a:rPr lang="en" sz="1050">
                          <a:solidFill>
                            <a:schemeClr val="lt1"/>
                          </a:solidFill>
                        </a:rPr>
                        <a:t>tmax_2m</a:t>
                      </a:r>
                      <a:endParaRPr sz="105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Maximum Temperature over the past 3 hours at 2 m above the ground</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sz="105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454900">
                <a:tc>
                  <a:txBody>
                    <a:bodyPr/>
                    <a:lstStyle/>
                    <a:p>
                      <a:pPr indent="0" lvl="0" marL="0" rtl="0" algn="ctr">
                        <a:lnSpc>
                          <a:spcPct val="115000"/>
                        </a:lnSpc>
                        <a:spcBef>
                          <a:spcPts val="0"/>
                        </a:spcBef>
                        <a:spcAft>
                          <a:spcPts val="0"/>
                        </a:spcAft>
                        <a:buNone/>
                      </a:pPr>
                      <a:r>
                        <a:rPr lang="en" sz="1050">
                          <a:solidFill>
                            <a:schemeClr val="lt1"/>
                          </a:solidFill>
                        </a:rPr>
                        <a:t>tcolc_eatm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Total column-integrated condensate over the entire atmos.</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kg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8"/>
          <p:cNvSpPr txBox="1"/>
          <p:nvPr>
            <p:ph type="title"/>
          </p:nvPr>
        </p:nvSpPr>
        <p:spPr>
          <a:xfrm>
            <a:off x="3760325" y="2870950"/>
            <a:ext cx="3805200" cy="176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Data Preprocessing and Cleaning</a:t>
            </a:r>
            <a:endParaRPr>
              <a:solidFill>
                <a:schemeClr val="lt2"/>
              </a:solidFill>
            </a:endParaRPr>
          </a:p>
        </p:txBody>
      </p:sp>
      <p:sp>
        <p:nvSpPr>
          <p:cNvPr id="250" name="Google Shape;250;p48"/>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600">
                <a:solidFill>
                  <a:schemeClr val="lt2"/>
                </a:solidFill>
              </a:rPr>
              <a:t>B</a:t>
            </a:r>
            <a:r>
              <a:rPr lang="en" sz="3600">
                <a:solidFill>
                  <a:schemeClr val="lt2"/>
                </a:solidFill>
              </a:rPr>
              <a:t>.</a:t>
            </a:r>
            <a:r>
              <a:rPr lang="en" sz="3600"/>
              <a:t> </a:t>
            </a:r>
            <a:endParaRPr/>
          </a:p>
        </p:txBody>
      </p:sp>
      <p:cxnSp>
        <p:nvCxnSpPr>
          <p:cNvPr id="251" name="Google Shape;251;p48"/>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9"/>
          <p:cNvSpPr txBox="1"/>
          <p:nvPr>
            <p:ph type="title"/>
          </p:nvPr>
        </p:nvSpPr>
        <p:spPr>
          <a:xfrm>
            <a:off x="285100" y="479275"/>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 </a:t>
            </a:r>
            <a:endParaRPr>
              <a:solidFill>
                <a:schemeClr val="accent1"/>
              </a:solidFill>
            </a:endParaRPr>
          </a:p>
        </p:txBody>
      </p:sp>
      <p:sp>
        <p:nvSpPr>
          <p:cNvPr id="257" name="Google Shape;257;p49"/>
          <p:cNvSpPr txBox="1"/>
          <p:nvPr>
            <p:ph idx="1" type="body"/>
          </p:nvPr>
        </p:nvSpPr>
        <p:spPr>
          <a:xfrm>
            <a:off x="285100" y="1035475"/>
            <a:ext cx="4437300" cy="3560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Uploaded the data on our google drive and imported to our google collab notebook.</a:t>
            </a:r>
            <a:endParaRPr sz="1600"/>
          </a:p>
          <a:p>
            <a:pPr indent="-330200" lvl="0" marL="457200" rtl="0" algn="l">
              <a:lnSpc>
                <a:spcPct val="115000"/>
              </a:lnSpc>
              <a:spcBef>
                <a:spcPts val="0"/>
              </a:spcBef>
              <a:spcAft>
                <a:spcPts val="0"/>
              </a:spcAft>
              <a:buSzPts val="1600"/>
              <a:buChar char="❏"/>
            </a:pPr>
            <a:r>
              <a:rPr lang="en" sz="1600"/>
              <a:t>The very </a:t>
            </a:r>
            <a:r>
              <a:rPr b="1" lang="en" sz="1600"/>
              <a:t>first problem</a:t>
            </a:r>
            <a:r>
              <a:rPr lang="en" sz="1600"/>
              <a:t> we faced was that our data was in .nc format which is not supported by standard libraries like Pandas, Numpy, Scipy…</a:t>
            </a:r>
            <a:br>
              <a:rPr lang="en" sz="1600"/>
            </a:br>
            <a:r>
              <a:rPr lang="en" sz="1600"/>
              <a:t>We tried exploring the netCDF4 library which is used to handle .nc </a:t>
            </a:r>
            <a:r>
              <a:rPr lang="en" sz="1600"/>
              <a:t>files</a:t>
            </a:r>
            <a:r>
              <a:rPr lang="en" sz="1600"/>
              <a:t> but the process was too time consuming.</a:t>
            </a:r>
            <a:br>
              <a:rPr lang="en" sz="1600"/>
            </a:br>
            <a:endParaRPr sz="1600"/>
          </a:p>
        </p:txBody>
      </p:sp>
      <p:cxnSp>
        <p:nvCxnSpPr>
          <p:cNvPr id="258" name="Google Shape;258;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59" name="Google Shape;259;p49"/>
          <p:cNvPicPr preferRelativeResize="0"/>
          <p:nvPr/>
        </p:nvPicPr>
        <p:blipFill rotWithShape="1">
          <a:blip r:embed="rId3">
            <a:alphaModFix/>
          </a:blip>
          <a:srcRect b="0" l="3446" r="0" t="0"/>
          <a:stretch/>
        </p:blipFill>
        <p:spPr>
          <a:xfrm>
            <a:off x="4722400" y="1435788"/>
            <a:ext cx="4220952" cy="2271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0"/>
          <p:cNvSpPr txBox="1"/>
          <p:nvPr>
            <p:ph type="title"/>
          </p:nvPr>
        </p:nvSpPr>
        <p:spPr>
          <a:xfrm>
            <a:off x="285100" y="479275"/>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 </a:t>
            </a:r>
            <a:endParaRPr>
              <a:solidFill>
                <a:schemeClr val="accent1"/>
              </a:solidFill>
            </a:endParaRPr>
          </a:p>
        </p:txBody>
      </p:sp>
      <p:sp>
        <p:nvSpPr>
          <p:cNvPr id="265" name="Google Shape;265;p50"/>
          <p:cNvSpPr txBox="1"/>
          <p:nvPr>
            <p:ph idx="1" type="body"/>
          </p:nvPr>
        </p:nvSpPr>
        <p:spPr>
          <a:xfrm>
            <a:off x="285100" y="1035475"/>
            <a:ext cx="4437300" cy="3560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Then by using xarray library (another tool used to handle multi-dimensional arrays)  we converted the multidimensional arrays to Pandas (used to handle large data) dataframe.</a:t>
            </a:r>
            <a:endParaRPr sz="1600"/>
          </a:p>
          <a:p>
            <a:pPr indent="-330200" lvl="0" marL="457200" rtl="0" algn="l">
              <a:lnSpc>
                <a:spcPct val="115000"/>
              </a:lnSpc>
              <a:spcBef>
                <a:spcPts val="0"/>
              </a:spcBef>
              <a:spcAft>
                <a:spcPts val="0"/>
              </a:spcAft>
              <a:buSzPts val="1600"/>
              <a:buChar char="❏"/>
            </a:pPr>
            <a:r>
              <a:rPr lang="en" sz="1600"/>
              <a:t>This was followed by an iterative process of creating multiple data-series, converting them to data frames, merging them together and resetting the indexes everytime we do so.</a:t>
            </a:r>
            <a:br>
              <a:rPr lang="en" sz="1600"/>
            </a:br>
            <a:endParaRPr sz="1600"/>
          </a:p>
        </p:txBody>
      </p:sp>
      <p:cxnSp>
        <p:nvCxnSpPr>
          <p:cNvPr id="266" name="Google Shape;266;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67" name="Google Shape;267;p50"/>
          <p:cNvPicPr preferRelativeResize="0"/>
          <p:nvPr/>
        </p:nvPicPr>
        <p:blipFill>
          <a:blip r:embed="rId3">
            <a:alphaModFix/>
          </a:blip>
          <a:stretch>
            <a:fillRect/>
          </a:stretch>
        </p:blipFill>
        <p:spPr>
          <a:xfrm>
            <a:off x="4722400" y="1035487"/>
            <a:ext cx="4229525" cy="2762874"/>
          </a:xfrm>
          <a:prstGeom prst="rect">
            <a:avLst/>
          </a:prstGeom>
          <a:noFill/>
          <a:ln>
            <a:noFill/>
          </a:ln>
        </p:spPr>
      </p:pic>
      <p:pic>
        <p:nvPicPr>
          <p:cNvPr id="268" name="Google Shape;268;p50"/>
          <p:cNvPicPr preferRelativeResize="0"/>
          <p:nvPr/>
        </p:nvPicPr>
        <p:blipFill rotWithShape="1">
          <a:blip r:embed="rId4">
            <a:alphaModFix/>
          </a:blip>
          <a:srcRect b="0" l="4064" r="11781" t="0"/>
          <a:stretch/>
        </p:blipFill>
        <p:spPr>
          <a:xfrm>
            <a:off x="3177450" y="4182625"/>
            <a:ext cx="5774474" cy="73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1"/>
          <p:cNvSpPr txBox="1"/>
          <p:nvPr>
            <p:ph type="title"/>
          </p:nvPr>
        </p:nvSpPr>
        <p:spPr>
          <a:xfrm>
            <a:off x="285100" y="403075"/>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 </a:t>
            </a:r>
            <a:endParaRPr>
              <a:solidFill>
                <a:schemeClr val="accent1"/>
              </a:solidFill>
            </a:endParaRPr>
          </a:p>
        </p:txBody>
      </p:sp>
      <p:sp>
        <p:nvSpPr>
          <p:cNvPr id="274" name="Google Shape;274;p51"/>
          <p:cNvSpPr txBox="1"/>
          <p:nvPr>
            <p:ph idx="1" type="body"/>
          </p:nvPr>
        </p:nvSpPr>
        <p:spPr>
          <a:xfrm>
            <a:off x="285100" y="883075"/>
            <a:ext cx="8591700" cy="648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We created a new feature - Net Radiation = Downward_short + Downward_long flux.</a:t>
            </a:r>
            <a:endParaRPr sz="1600"/>
          </a:p>
          <a:p>
            <a:pPr indent="0" lvl="0" marL="457200" rtl="0" algn="l">
              <a:lnSpc>
                <a:spcPct val="115000"/>
              </a:lnSpc>
              <a:spcBef>
                <a:spcPts val="0"/>
              </a:spcBef>
              <a:spcAft>
                <a:spcPts val="0"/>
              </a:spcAft>
              <a:buNone/>
            </a:pPr>
            <a:r>
              <a:t/>
            </a:r>
            <a:endParaRPr sz="1600"/>
          </a:p>
        </p:txBody>
      </p:sp>
      <p:cxnSp>
        <p:nvCxnSpPr>
          <p:cNvPr id="275" name="Google Shape;275;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6" name="Google Shape;276;p51"/>
          <p:cNvSpPr txBox="1"/>
          <p:nvPr>
            <p:ph idx="1" type="body"/>
          </p:nvPr>
        </p:nvSpPr>
        <p:spPr>
          <a:xfrm>
            <a:off x="285100" y="2593100"/>
            <a:ext cx="3626100" cy="2550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W</a:t>
            </a:r>
            <a:r>
              <a:rPr lang="en" sz="1600"/>
              <a:t>e also checked for any missing data but did not come across any.</a:t>
            </a:r>
            <a:endParaRPr sz="1600"/>
          </a:p>
          <a:p>
            <a:pPr indent="-330200" lvl="0" marL="457200" rtl="0" algn="l">
              <a:lnSpc>
                <a:spcPct val="115000"/>
              </a:lnSpc>
              <a:spcBef>
                <a:spcPts val="0"/>
              </a:spcBef>
              <a:spcAft>
                <a:spcPts val="0"/>
              </a:spcAft>
              <a:buSzPts val="1600"/>
              <a:buChar char="❏"/>
            </a:pPr>
            <a:r>
              <a:rPr lang="en" sz="1600"/>
              <a:t>Next, we checked the datatypes of the values of our features. They were uniform by default so didn’t require any changes there.</a:t>
            </a:r>
            <a:endParaRPr sz="1600"/>
          </a:p>
        </p:txBody>
      </p:sp>
      <p:pic>
        <p:nvPicPr>
          <p:cNvPr id="277" name="Google Shape;277;p51"/>
          <p:cNvPicPr preferRelativeResize="0"/>
          <p:nvPr/>
        </p:nvPicPr>
        <p:blipFill rotWithShape="1">
          <a:blip r:embed="rId3">
            <a:alphaModFix/>
          </a:blip>
          <a:srcRect b="37010" l="789" r="5234" t="14194"/>
          <a:stretch/>
        </p:blipFill>
        <p:spPr>
          <a:xfrm>
            <a:off x="285100" y="1531075"/>
            <a:ext cx="8591698" cy="470700"/>
          </a:xfrm>
          <a:prstGeom prst="rect">
            <a:avLst/>
          </a:prstGeom>
          <a:noFill/>
          <a:ln>
            <a:noFill/>
          </a:ln>
        </p:spPr>
      </p:pic>
      <p:pic>
        <p:nvPicPr>
          <p:cNvPr id="278" name="Google Shape;278;p51"/>
          <p:cNvPicPr preferRelativeResize="0"/>
          <p:nvPr/>
        </p:nvPicPr>
        <p:blipFill rotWithShape="1">
          <a:blip r:embed="rId4">
            <a:alphaModFix/>
          </a:blip>
          <a:srcRect b="5192" l="0" r="5195" t="3873"/>
          <a:stretch/>
        </p:blipFill>
        <p:spPr>
          <a:xfrm>
            <a:off x="6485900" y="2968075"/>
            <a:ext cx="2619500" cy="2039050"/>
          </a:xfrm>
          <a:prstGeom prst="rect">
            <a:avLst/>
          </a:prstGeom>
          <a:noFill/>
          <a:ln>
            <a:noFill/>
          </a:ln>
        </p:spPr>
      </p:pic>
      <p:pic>
        <p:nvPicPr>
          <p:cNvPr id="279" name="Google Shape;279;p51"/>
          <p:cNvPicPr preferRelativeResize="0"/>
          <p:nvPr/>
        </p:nvPicPr>
        <p:blipFill rotWithShape="1">
          <a:blip r:embed="rId5">
            <a:alphaModFix/>
          </a:blip>
          <a:srcRect b="0" l="3893" r="9383" t="3762"/>
          <a:stretch/>
        </p:blipFill>
        <p:spPr>
          <a:xfrm>
            <a:off x="4017800" y="2968075"/>
            <a:ext cx="2207950" cy="2038475"/>
          </a:xfrm>
          <a:prstGeom prst="rect">
            <a:avLst/>
          </a:prstGeom>
          <a:noFill/>
          <a:ln>
            <a:noFill/>
          </a:ln>
        </p:spPr>
      </p:pic>
      <p:pic>
        <p:nvPicPr>
          <p:cNvPr id="280" name="Google Shape;280;p51"/>
          <p:cNvPicPr preferRelativeResize="0"/>
          <p:nvPr/>
        </p:nvPicPr>
        <p:blipFill rotWithShape="1">
          <a:blip r:embed="rId6">
            <a:alphaModFix/>
          </a:blip>
          <a:srcRect b="26719" l="5116" r="8883" t="45447"/>
          <a:stretch/>
        </p:blipFill>
        <p:spPr>
          <a:xfrm>
            <a:off x="934750" y="2336338"/>
            <a:ext cx="7274501" cy="256750"/>
          </a:xfrm>
          <a:prstGeom prst="rect">
            <a:avLst/>
          </a:prstGeom>
          <a:noFill/>
          <a:ln>
            <a:noFill/>
          </a:ln>
        </p:spPr>
      </p:pic>
      <p:sp>
        <p:nvSpPr>
          <p:cNvPr id="281" name="Google Shape;281;p51"/>
          <p:cNvSpPr txBox="1"/>
          <p:nvPr>
            <p:ph idx="1" type="body"/>
          </p:nvPr>
        </p:nvSpPr>
        <p:spPr>
          <a:xfrm>
            <a:off x="285100" y="1925575"/>
            <a:ext cx="8591700" cy="419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We created a new feature - DateTime .</a:t>
            </a:r>
            <a:endParaRPr sz="1600"/>
          </a:p>
          <a:p>
            <a:pPr indent="0" lvl="0" marL="457200" rtl="0" algn="l">
              <a:lnSpc>
                <a:spcPct val="115000"/>
              </a:lnSpc>
              <a:spcBef>
                <a:spcPts val="0"/>
              </a:spcBef>
              <a:spcAft>
                <a:spcPts val="0"/>
              </a:spcAft>
              <a:buNone/>
            </a:pPr>
            <a:r>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2"/>
          <p:cNvSpPr txBox="1"/>
          <p:nvPr>
            <p:ph type="title"/>
          </p:nvPr>
        </p:nvSpPr>
        <p:spPr>
          <a:xfrm>
            <a:off x="3760325" y="3117100"/>
            <a:ext cx="3805200" cy="127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Data Visualization</a:t>
            </a:r>
            <a:r>
              <a:rPr lang="en"/>
              <a:t> </a:t>
            </a:r>
            <a:endParaRPr/>
          </a:p>
        </p:txBody>
      </p:sp>
      <p:sp>
        <p:nvSpPr>
          <p:cNvPr id="287" name="Google Shape;287;p52"/>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600">
                <a:solidFill>
                  <a:schemeClr val="lt2"/>
                </a:solidFill>
              </a:rPr>
              <a:t>C</a:t>
            </a:r>
            <a:r>
              <a:rPr lang="en" sz="3600">
                <a:solidFill>
                  <a:schemeClr val="lt2"/>
                </a:solidFill>
              </a:rPr>
              <a:t>. </a:t>
            </a:r>
            <a:endParaRPr>
              <a:solidFill>
                <a:schemeClr val="lt2"/>
              </a:solidFill>
            </a:endParaRPr>
          </a:p>
        </p:txBody>
      </p:sp>
      <p:cxnSp>
        <p:nvCxnSpPr>
          <p:cNvPr id="288" name="Google Shape;288;p52"/>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3"/>
          <p:cNvSpPr txBox="1"/>
          <p:nvPr>
            <p:ph type="title"/>
          </p:nvPr>
        </p:nvSpPr>
        <p:spPr>
          <a:xfrm>
            <a:off x="285100" y="479275"/>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Plots have been used to Visualize Data:</a:t>
            </a:r>
            <a:endParaRPr/>
          </a:p>
          <a:p>
            <a:pPr indent="0" lvl="0" marL="0" rtl="0" algn="l">
              <a:spcBef>
                <a:spcPts val="0"/>
              </a:spcBef>
              <a:spcAft>
                <a:spcPts val="0"/>
              </a:spcAft>
              <a:buNone/>
            </a:pPr>
            <a:r>
              <a:t/>
            </a:r>
            <a:endParaRPr/>
          </a:p>
        </p:txBody>
      </p:sp>
      <p:sp>
        <p:nvSpPr>
          <p:cNvPr id="294" name="Google Shape;294;p53"/>
          <p:cNvSpPr txBox="1"/>
          <p:nvPr>
            <p:ph idx="1" type="body"/>
          </p:nvPr>
        </p:nvSpPr>
        <p:spPr>
          <a:xfrm>
            <a:off x="508200" y="1165437"/>
            <a:ext cx="4015500" cy="3478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This </a:t>
            </a:r>
            <a:r>
              <a:rPr lang="en" sz="1600"/>
              <a:t>Heat Map</a:t>
            </a:r>
            <a:r>
              <a:rPr lang="en" sz="1600"/>
              <a:t> portrays the correlation between the variables (columns of the dataframe) using the pearson standard </a:t>
            </a:r>
            <a:r>
              <a:rPr lang="en" sz="1600"/>
              <a:t>correlation</a:t>
            </a:r>
            <a:r>
              <a:rPr lang="en" sz="1600"/>
              <a:t> </a:t>
            </a:r>
            <a:r>
              <a:rPr lang="en" sz="1600"/>
              <a:t>coefficient*</a:t>
            </a:r>
            <a:r>
              <a:rPr lang="en" sz="1600"/>
              <a:t>.</a:t>
            </a:r>
            <a:endParaRPr sz="1600"/>
          </a:p>
          <a:p>
            <a:pPr indent="0" lvl="0" marL="9144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From here, we observe a strong correlation between </a:t>
            </a:r>
            <a:r>
              <a:rPr b="1" lang="en" sz="1600"/>
              <a:t>Net_downward_Radiation_flux</a:t>
            </a:r>
            <a:r>
              <a:rPr lang="en" sz="1600"/>
              <a:t> and </a:t>
            </a:r>
            <a:r>
              <a:rPr b="1" lang="en" sz="1600"/>
              <a:t>dswrf_sfc, ulwrf_sfc, uswrf_sfc </a:t>
            </a:r>
            <a:r>
              <a:rPr lang="en" sz="1600"/>
              <a:t>as well as </a:t>
            </a:r>
            <a:r>
              <a:rPr b="1" lang="en" sz="1600"/>
              <a:t>tmp_sfc</a:t>
            </a:r>
            <a:r>
              <a:rPr lang="en" sz="1600"/>
              <a:t>.</a:t>
            </a:r>
            <a:endParaRPr sz="1600"/>
          </a:p>
          <a:p>
            <a:pPr indent="0" lvl="0" marL="0" rtl="0" algn="l">
              <a:lnSpc>
                <a:spcPct val="115000"/>
              </a:lnSpc>
              <a:spcBef>
                <a:spcPts val="0"/>
              </a:spcBef>
              <a:spcAft>
                <a:spcPts val="0"/>
              </a:spcAft>
              <a:buNone/>
            </a:pPr>
            <a:r>
              <a:rPr lang="en" sz="1600"/>
              <a:t>      </a:t>
            </a:r>
            <a:endParaRPr sz="1600"/>
          </a:p>
        </p:txBody>
      </p:sp>
      <p:cxnSp>
        <p:nvCxnSpPr>
          <p:cNvPr id="295" name="Google Shape;295;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6" name="Google Shape;296;p53"/>
          <p:cNvSpPr txBox="1"/>
          <p:nvPr/>
        </p:nvSpPr>
        <p:spPr>
          <a:xfrm>
            <a:off x="285100" y="4774200"/>
            <a:ext cx="872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*Pearson's Correlation Coefficient is </a:t>
            </a:r>
            <a:r>
              <a:rPr b="1" lang="en" sz="1200">
                <a:solidFill>
                  <a:schemeClr val="lt1"/>
                </a:solidFill>
                <a:latin typeface="Montserrat"/>
                <a:ea typeface="Montserrat"/>
                <a:cs typeface="Montserrat"/>
                <a:sym typeface="Montserrat"/>
              </a:rPr>
              <a:t>a linear correlation coefficient that returns a value of between -1 and +1</a:t>
            </a:r>
            <a:r>
              <a:rPr lang="en" sz="1200">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p:txBody>
      </p:sp>
      <p:pic>
        <p:nvPicPr>
          <p:cNvPr id="297" name="Google Shape;297;p53"/>
          <p:cNvPicPr preferRelativeResize="0"/>
          <p:nvPr/>
        </p:nvPicPr>
        <p:blipFill rotWithShape="1">
          <a:blip r:embed="rId3">
            <a:alphaModFix/>
          </a:blip>
          <a:srcRect b="4937" l="21299" r="21057" t="12628"/>
          <a:stretch/>
        </p:blipFill>
        <p:spPr>
          <a:xfrm>
            <a:off x="5171512" y="1141850"/>
            <a:ext cx="3892262" cy="34787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4"/>
          <p:cNvSpPr txBox="1"/>
          <p:nvPr>
            <p:ph type="title"/>
          </p:nvPr>
        </p:nvSpPr>
        <p:spPr>
          <a:xfrm>
            <a:off x="285100" y="479275"/>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 Plot:</a:t>
            </a:r>
            <a:r>
              <a:rPr lang="en"/>
              <a:t> </a:t>
            </a:r>
            <a:endParaRPr>
              <a:solidFill>
                <a:schemeClr val="accent1"/>
              </a:solidFill>
            </a:endParaRPr>
          </a:p>
        </p:txBody>
      </p:sp>
      <p:sp>
        <p:nvSpPr>
          <p:cNvPr id="303" name="Google Shape;303;p54"/>
          <p:cNvSpPr txBox="1"/>
          <p:nvPr>
            <p:ph idx="1" type="body"/>
          </p:nvPr>
        </p:nvSpPr>
        <p:spPr>
          <a:xfrm>
            <a:off x="133400" y="1175075"/>
            <a:ext cx="4548600" cy="3666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A line plot has been shown to </a:t>
            </a:r>
            <a:r>
              <a:rPr lang="en" sz="1600"/>
              <a:t>demonstrate</a:t>
            </a:r>
            <a:r>
              <a:rPr lang="en" sz="1600"/>
              <a:t> the variation of weekly average of net downward flux specific to one location (lat=31</a:t>
            </a:r>
            <a:r>
              <a:rPr b="1" baseline="30000" lang="en" sz="1550">
                <a:latin typeface="Arial"/>
                <a:ea typeface="Arial"/>
                <a:cs typeface="Arial"/>
                <a:sym typeface="Arial"/>
              </a:rPr>
              <a:t>°</a:t>
            </a:r>
            <a:r>
              <a:rPr lang="en" sz="1600"/>
              <a:t> , long=254</a:t>
            </a:r>
            <a:r>
              <a:rPr b="1" baseline="30000" lang="en" sz="1550">
                <a:latin typeface="Arial"/>
                <a:ea typeface="Arial"/>
                <a:cs typeface="Arial"/>
                <a:sym typeface="Arial"/>
              </a:rPr>
              <a:t>°</a:t>
            </a:r>
            <a:r>
              <a:rPr lang="en" sz="1600"/>
              <a:t>)  during the years, 2008-2012.</a:t>
            </a:r>
            <a:endParaRPr sz="1600"/>
          </a:p>
          <a:p>
            <a:pPr indent="0" lvl="0" marL="457200" rtl="0" algn="l">
              <a:lnSpc>
                <a:spcPct val="115000"/>
              </a:lnSpc>
              <a:spcBef>
                <a:spcPts val="0"/>
              </a:spcBef>
              <a:spcAft>
                <a:spcPts val="0"/>
              </a:spcAft>
              <a:buNone/>
            </a:pPr>
            <a:r>
              <a:t/>
            </a:r>
            <a:endParaRPr sz="1600"/>
          </a:p>
          <a:p>
            <a:pPr indent="-330200" lvl="0" marL="457200" marR="0" rtl="0" algn="l">
              <a:lnSpc>
                <a:spcPct val="115000"/>
              </a:lnSpc>
              <a:spcBef>
                <a:spcPts val="0"/>
              </a:spcBef>
              <a:spcAft>
                <a:spcPts val="0"/>
              </a:spcAft>
              <a:buSzPts val="1600"/>
              <a:buChar char="❏"/>
            </a:pPr>
            <a:r>
              <a:rPr lang="en" sz="1600"/>
              <a:t>Clearly, in the summer months, the net radiation peaks as expected.</a:t>
            </a:r>
            <a:endParaRPr sz="1600"/>
          </a:p>
          <a:p>
            <a:pPr indent="0" lvl="0" marL="0" marR="0" rtl="0" algn="l">
              <a:lnSpc>
                <a:spcPct val="115000"/>
              </a:lnSpc>
              <a:spcBef>
                <a:spcPts val="0"/>
              </a:spcBef>
              <a:spcAft>
                <a:spcPts val="0"/>
              </a:spcAft>
              <a:buNone/>
            </a:pPr>
            <a:r>
              <a:rPr b="1" baseline="30000" lang="en" sz="1550">
                <a:latin typeface="Arial"/>
                <a:ea typeface="Arial"/>
                <a:cs typeface="Arial"/>
                <a:sym typeface="Arial"/>
              </a:rPr>
              <a:t> </a:t>
            </a:r>
            <a:endParaRPr b="1" baseline="30000" sz="1550">
              <a:latin typeface="Arial"/>
              <a:ea typeface="Arial"/>
              <a:cs typeface="Arial"/>
              <a:sym typeface="Arial"/>
            </a:endParaRPr>
          </a:p>
        </p:txBody>
      </p:sp>
      <p:cxnSp>
        <p:nvCxnSpPr>
          <p:cNvPr id="304" name="Google Shape;304;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5" name="Google Shape;305;p54"/>
          <p:cNvPicPr preferRelativeResize="0"/>
          <p:nvPr/>
        </p:nvPicPr>
        <p:blipFill>
          <a:blip r:embed="rId3">
            <a:alphaModFix/>
          </a:blip>
          <a:stretch>
            <a:fillRect/>
          </a:stretch>
        </p:blipFill>
        <p:spPr>
          <a:xfrm>
            <a:off x="4682000" y="1115450"/>
            <a:ext cx="4368850" cy="2912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285100" y="479275"/>
            <a:ext cx="66672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solidFill>
                <a:schemeClr val="accent1"/>
              </a:solidFill>
            </a:endParaRPr>
          </a:p>
        </p:txBody>
      </p:sp>
      <p:sp>
        <p:nvSpPr>
          <p:cNvPr id="167" name="Google Shape;167;p37"/>
          <p:cNvSpPr txBox="1"/>
          <p:nvPr>
            <p:ph idx="1" type="body"/>
          </p:nvPr>
        </p:nvSpPr>
        <p:spPr>
          <a:xfrm>
            <a:off x="285100" y="1001225"/>
            <a:ext cx="6013800" cy="35604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Char char="❏"/>
            </a:pPr>
            <a:r>
              <a:rPr lang="en" sz="1700"/>
              <a:t>Solar energy is a leading renewable source - offering many environmental advantages over fossil fuels for electricity generation.</a:t>
            </a:r>
            <a:endParaRPr sz="1700"/>
          </a:p>
          <a:p>
            <a:pPr indent="-336550" lvl="0" marL="457200" rtl="0" algn="just">
              <a:lnSpc>
                <a:spcPct val="115000"/>
              </a:lnSpc>
              <a:spcBef>
                <a:spcPts val="0"/>
              </a:spcBef>
              <a:spcAft>
                <a:spcPts val="0"/>
              </a:spcAft>
              <a:buSzPts val="1700"/>
              <a:buChar char="❏"/>
            </a:pPr>
            <a:r>
              <a:rPr lang="en" sz="1700"/>
              <a:t>Since it depends on sunlight, a non steady natural resource, it is critical for solar grids to have output predictability. </a:t>
            </a:r>
            <a:endParaRPr sz="1700"/>
          </a:p>
          <a:p>
            <a:pPr indent="-336550" lvl="0" marL="457200" rtl="0" algn="just">
              <a:lnSpc>
                <a:spcPct val="115000"/>
              </a:lnSpc>
              <a:spcBef>
                <a:spcPts val="0"/>
              </a:spcBef>
              <a:spcAft>
                <a:spcPts val="0"/>
              </a:spcAft>
              <a:buSzPts val="1700"/>
              <a:buChar char="❏"/>
            </a:pPr>
            <a:r>
              <a:rPr lang="en" sz="1700"/>
              <a:t>Solar power forecasting can aid in the growth of solar power. </a:t>
            </a:r>
            <a:endParaRPr sz="1700"/>
          </a:p>
          <a:p>
            <a:pPr indent="-336550" lvl="0" marL="457200" rtl="0" algn="just">
              <a:lnSpc>
                <a:spcPct val="115000"/>
              </a:lnSpc>
              <a:spcBef>
                <a:spcPts val="0"/>
              </a:spcBef>
              <a:spcAft>
                <a:spcPts val="0"/>
              </a:spcAft>
              <a:buSzPts val="1700"/>
              <a:buChar char="❏"/>
            </a:pPr>
            <a:r>
              <a:rPr lang="en" sz="1700"/>
              <a:t>Further, accurate predictions promise the optimality of energy transition from conventional to renewable energy sources.</a:t>
            </a:r>
            <a:endParaRPr sz="1700"/>
          </a:p>
          <a:p>
            <a:pPr indent="0" lvl="0" marL="457200" rtl="0" algn="just">
              <a:spcBef>
                <a:spcPts val="0"/>
              </a:spcBef>
              <a:spcAft>
                <a:spcPts val="1600"/>
              </a:spcAft>
              <a:buNone/>
            </a:pPr>
            <a:r>
              <a:t/>
            </a:r>
            <a:endParaRPr sz="1700"/>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5"/>
          <p:cNvSpPr txBox="1"/>
          <p:nvPr>
            <p:ph type="title"/>
          </p:nvPr>
        </p:nvSpPr>
        <p:spPr>
          <a:xfrm>
            <a:off x="285100" y="479275"/>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Scatter plots:</a:t>
            </a:r>
            <a:endParaRPr>
              <a:solidFill>
                <a:schemeClr val="accent1"/>
              </a:solidFill>
            </a:endParaRPr>
          </a:p>
        </p:txBody>
      </p:sp>
      <p:sp>
        <p:nvSpPr>
          <p:cNvPr id="311" name="Google Shape;311;p55"/>
          <p:cNvSpPr txBox="1"/>
          <p:nvPr>
            <p:ph idx="1" type="body"/>
          </p:nvPr>
        </p:nvSpPr>
        <p:spPr>
          <a:xfrm>
            <a:off x="285100" y="1035475"/>
            <a:ext cx="7631400" cy="556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Here, using these plots, the correlations defined by the heatmap have been confirmed. </a:t>
            </a:r>
            <a:br>
              <a:rPr lang="en" sz="1600"/>
            </a:br>
            <a:endParaRPr sz="1600"/>
          </a:p>
        </p:txBody>
      </p:sp>
      <p:cxnSp>
        <p:nvCxnSpPr>
          <p:cNvPr id="312" name="Google Shape;312;p5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13" name="Google Shape;313;p55"/>
          <p:cNvPicPr preferRelativeResize="0"/>
          <p:nvPr/>
        </p:nvPicPr>
        <p:blipFill rotWithShape="1">
          <a:blip r:embed="rId3">
            <a:alphaModFix/>
          </a:blip>
          <a:srcRect b="3417" l="0" r="0" t="2180"/>
          <a:stretch/>
        </p:blipFill>
        <p:spPr>
          <a:xfrm>
            <a:off x="4899600" y="1809274"/>
            <a:ext cx="4116800" cy="2786601"/>
          </a:xfrm>
          <a:prstGeom prst="rect">
            <a:avLst/>
          </a:prstGeom>
          <a:noFill/>
          <a:ln>
            <a:noFill/>
          </a:ln>
        </p:spPr>
      </p:pic>
      <p:pic>
        <p:nvPicPr>
          <p:cNvPr id="314" name="Google Shape;314;p55"/>
          <p:cNvPicPr preferRelativeResize="0"/>
          <p:nvPr/>
        </p:nvPicPr>
        <p:blipFill>
          <a:blip r:embed="rId4">
            <a:alphaModFix/>
          </a:blip>
          <a:stretch>
            <a:fillRect/>
          </a:stretch>
        </p:blipFill>
        <p:spPr>
          <a:xfrm>
            <a:off x="387154" y="1809263"/>
            <a:ext cx="4233201" cy="2786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6"/>
          <p:cNvSpPr txBox="1"/>
          <p:nvPr>
            <p:ph type="title"/>
          </p:nvPr>
        </p:nvSpPr>
        <p:spPr>
          <a:xfrm>
            <a:off x="3760325" y="3385750"/>
            <a:ext cx="3805200" cy="7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Data Statistics</a:t>
            </a:r>
            <a:r>
              <a:rPr lang="en">
                <a:solidFill>
                  <a:schemeClr val="lt2"/>
                </a:solidFill>
              </a:rPr>
              <a:t> </a:t>
            </a:r>
            <a:endParaRPr>
              <a:solidFill>
                <a:schemeClr val="lt2"/>
              </a:solidFill>
            </a:endParaRPr>
          </a:p>
        </p:txBody>
      </p:sp>
      <p:sp>
        <p:nvSpPr>
          <p:cNvPr id="320" name="Google Shape;320;p56"/>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600">
                <a:solidFill>
                  <a:schemeClr val="lt2"/>
                </a:solidFill>
              </a:rPr>
              <a:t>D</a:t>
            </a:r>
            <a:r>
              <a:rPr lang="en" sz="3600">
                <a:solidFill>
                  <a:schemeClr val="lt2"/>
                </a:solidFill>
              </a:rPr>
              <a:t>.</a:t>
            </a:r>
            <a:r>
              <a:rPr lang="en" sz="3600"/>
              <a:t> </a:t>
            </a:r>
            <a:endParaRPr/>
          </a:p>
        </p:txBody>
      </p:sp>
      <p:cxnSp>
        <p:nvCxnSpPr>
          <p:cNvPr id="321" name="Google Shape;321;p56"/>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7"/>
          <p:cNvSpPr txBox="1"/>
          <p:nvPr>
            <p:ph type="title"/>
          </p:nvPr>
        </p:nvSpPr>
        <p:spPr>
          <a:xfrm flipH="1" rot="10800000">
            <a:off x="285100" y="409075"/>
            <a:ext cx="7631400" cy="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solidFill>
                <a:schemeClr val="accent1"/>
              </a:solidFill>
            </a:endParaRPr>
          </a:p>
        </p:txBody>
      </p:sp>
      <p:pic>
        <p:nvPicPr>
          <p:cNvPr id="327" name="Google Shape;327;p57"/>
          <p:cNvPicPr preferRelativeResize="0"/>
          <p:nvPr/>
        </p:nvPicPr>
        <p:blipFill>
          <a:blip r:embed="rId3">
            <a:alphaModFix/>
          </a:blip>
          <a:stretch>
            <a:fillRect/>
          </a:stretch>
        </p:blipFill>
        <p:spPr>
          <a:xfrm>
            <a:off x="89138" y="624800"/>
            <a:ext cx="8965726" cy="1998050"/>
          </a:xfrm>
          <a:prstGeom prst="rect">
            <a:avLst/>
          </a:prstGeom>
          <a:noFill/>
          <a:ln>
            <a:noFill/>
          </a:ln>
        </p:spPr>
      </p:pic>
      <p:pic>
        <p:nvPicPr>
          <p:cNvPr id="328" name="Google Shape;328;p57"/>
          <p:cNvPicPr preferRelativeResize="0"/>
          <p:nvPr/>
        </p:nvPicPr>
        <p:blipFill>
          <a:blip r:embed="rId4">
            <a:alphaModFix/>
          </a:blip>
          <a:stretch>
            <a:fillRect/>
          </a:stretch>
        </p:blipFill>
        <p:spPr>
          <a:xfrm>
            <a:off x="467450" y="2844925"/>
            <a:ext cx="8587427" cy="2006000"/>
          </a:xfrm>
          <a:prstGeom prst="rect">
            <a:avLst/>
          </a:prstGeom>
          <a:noFill/>
          <a:ln>
            <a:noFill/>
          </a:ln>
        </p:spPr>
      </p:pic>
      <p:pic>
        <p:nvPicPr>
          <p:cNvPr id="329" name="Google Shape;329;p57"/>
          <p:cNvPicPr preferRelativeResize="0"/>
          <p:nvPr/>
        </p:nvPicPr>
        <p:blipFill rotWithShape="1">
          <a:blip r:embed="rId5">
            <a:alphaModFix/>
          </a:blip>
          <a:srcRect b="0" l="0" r="0" t="0"/>
          <a:stretch/>
        </p:blipFill>
        <p:spPr>
          <a:xfrm>
            <a:off x="89150" y="2844925"/>
            <a:ext cx="373075" cy="2006000"/>
          </a:xfrm>
          <a:prstGeom prst="rect">
            <a:avLst/>
          </a:prstGeom>
          <a:noFill/>
          <a:ln>
            <a:noFill/>
          </a:ln>
        </p:spPr>
      </p:pic>
      <p:sp>
        <p:nvSpPr>
          <p:cNvPr id="330" name="Google Shape;330;p57"/>
          <p:cNvSpPr txBox="1"/>
          <p:nvPr>
            <p:ph type="title"/>
          </p:nvPr>
        </p:nvSpPr>
        <p:spPr>
          <a:xfrm>
            <a:off x="89150" y="68600"/>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A Brief Statistical Summary:</a:t>
            </a:r>
            <a:endParaRPr sz="2300">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8"/>
          <p:cNvSpPr txBox="1"/>
          <p:nvPr>
            <p:ph type="title"/>
          </p:nvPr>
        </p:nvSpPr>
        <p:spPr>
          <a:xfrm>
            <a:off x="152400" y="302650"/>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Box Plot-</a:t>
            </a:r>
            <a:endParaRPr>
              <a:solidFill>
                <a:schemeClr val="accent1"/>
              </a:solidFill>
            </a:endParaRPr>
          </a:p>
        </p:txBody>
      </p:sp>
      <p:pic>
        <p:nvPicPr>
          <p:cNvPr id="336" name="Google Shape;336;p58"/>
          <p:cNvPicPr preferRelativeResize="0"/>
          <p:nvPr/>
        </p:nvPicPr>
        <p:blipFill>
          <a:blip r:embed="rId3">
            <a:alphaModFix/>
          </a:blip>
          <a:stretch>
            <a:fillRect/>
          </a:stretch>
        </p:blipFill>
        <p:spPr>
          <a:xfrm>
            <a:off x="5626200" y="858850"/>
            <a:ext cx="3144960" cy="3979849"/>
          </a:xfrm>
          <a:prstGeom prst="rect">
            <a:avLst/>
          </a:prstGeom>
          <a:noFill/>
          <a:ln>
            <a:noFill/>
          </a:ln>
        </p:spPr>
      </p:pic>
      <p:sp>
        <p:nvSpPr>
          <p:cNvPr id="337" name="Google Shape;337;p58"/>
          <p:cNvSpPr txBox="1"/>
          <p:nvPr/>
        </p:nvSpPr>
        <p:spPr>
          <a:xfrm>
            <a:off x="298850" y="1163975"/>
            <a:ext cx="5206500" cy="3586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Box plots</a:t>
            </a:r>
            <a:r>
              <a:rPr lang="en" sz="1600">
                <a:solidFill>
                  <a:schemeClr val="lt1"/>
                </a:solidFill>
                <a:latin typeface="Montserrat"/>
                <a:ea typeface="Montserrat"/>
                <a:cs typeface="Montserrat"/>
                <a:sym typeface="Montserrat"/>
              </a:rPr>
              <a:t> help visualize the distribution of quantitative values in a field. They are also valuable for comparisons across different categorical variables or identifying outliers, if either of those exist in a dataset. </a:t>
            </a:r>
            <a:endParaRPr sz="16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In this case, we have used a boxplot of the given features in order to observe their minimum value, median and the maximum value at a glance. For our data, the line graph of the entire dataset was unable to give such detailed information.  </a:t>
            </a:r>
            <a:endParaRPr sz="1600">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9"/>
          <p:cNvSpPr txBox="1"/>
          <p:nvPr>
            <p:ph type="title"/>
          </p:nvPr>
        </p:nvSpPr>
        <p:spPr>
          <a:xfrm>
            <a:off x="3760325" y="3113500"/>
            <a:ext cx="3805200" cy="127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Hypothesis Testing</a:t>
            </a:r>
            <a:r>
              <a:rPr lang="en">
                <a:solidFill>
                  <a:schemeClr val="lt2"/>
                </a:solidFill>
              </a:rPr>
              <a:t> </a:t>
            </a:r>
            <a:endParaRPr>
              <a:solidFill>
                <a:schemeClr val="lt2"/>
              </a:solidFill>
            </a:endParaRPr>
          </a:p>
        </p:txBody>
      </p:sp>
      <p:sp>
        <p:nvSpPr>
          <p:cNvPr id="343" name="Google Shape;343;p5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600">
                <a:solidFill>
                  <a:schemeClr val="lt2"/>
                </a:solidFill>
              </a:rPr>
              <a:t>E</a:t>
            </a:r>
            <a:r>
              <a:rPr lang="en" sz="3600">
                <a:solidFill>
                  <a:schemeClr val="lt2"/>
                </a:solidFill>
              </a:rPr>
              <a:t>. </a:t>
            </a:r>
            <a:endParaRPr>
              <a:solidFill>
                <a:schemeClr val="lt2"/>
              </a:solidFill>
            </a:endParaRPr>
          </a:p>
        </p:txBody>
      </p:sp>
      <p:cxnSp>
        <p:nvCxnSpPr>
          <p:cNvPr id="344" name="Google Shape;344;p5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0"/>
          <p:cNvSpPr txBox="1"/>
          <p:nvPr>
            <p:ph type="title"/>
          </p:nvPr>
        </p:nvSpPr>
        <p:spPr>
          <a:xfrm>
            <a:off x="152400" y="302650"/>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Hypothesis</a:t>
            </a:r>
            <a:endParaRPr>
              <a:solidFill>
                <a:schemeClr val="accent1"/>
              </a:solidFill>
            </a:endParaRPr>
          </a:p>
        </p:txBody>
      </p:sp>
      <p:sp>
        <p:nvSpPr>
          <p:cNvPr id="350" name="Google Shape;350;p60"/>
          <p:cNvSpPr txBox="1"/>
          <p:nvPr/>
        </p:nvSpPr>
        <p:spPr>
          <a:xfrm>
            <a:off x="298850" y="1163975"/>
            <a:ext cx="8481300" cy="3586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We propose that if we take a sample from a random location (31, 259), the mean of that particular sample doesn’t deviate much from the mean of the total population.</a:t>
            </a:r>
            <a:endParaRPr sz="16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In this respect, we take the significance value cut-off (alpha) to be 0.05 (or 5%).</a:t>
            </a:r>
            <a:endParaRPr sz="1600">
              <a:solidFill>
                <a:schemeClr val="lt1"/>
              </a:solidFill>
              <a:latin typeface="Montserrat"/>
              <a:ea typeface="Montserrat"/>
              <a:cs typeface="Montserrat"/>
              <a:sym typeface="Montserrat"/>
            </a:endParaRPr>
          </a:p>
        </p:txBody>
      </p:sp>
      <p:pic>
        <p:nvPicPr>
          <p:cNvPr id="351" name="Google Shape;351;p60"/>
          <p:cNvPicPr preferRelativeResize="0"/>
          <p:nvPr/>
        </p:nvPicPr>
        <p:blipFill>
          <a:blip r:embed="rId3">
            <a:alphaModFix/>
          </a:blip>
          <a:stretch>
            <a:fillRect/>
          </a:stretch>
        </p:blipFill>
        <p:spPr>
          <a:xfrm>
            <a:off x="2144625" y="2616375"/>
            <a:ext cx="4535925" cy="2354800"/>
          </a:xfrm>
          <a:prstGeom prst="rect">
            <a:avLst/>
          </a:prstGeom>
          <a:noFill/>
          <a:ln cap="flat" cmpd="sng" w="9525">
            <a:solidFill>
              <a:schemeClr val="lt1"/>
            </a:solidFill>
            <a:prstDash val="solid"/>
            <a:round/>
            <a:headEnd len="sm" w="sm" type="none"/>
            <a:tailEnd len="sm" w="sm" type="none"/>
          </a:ln>
        </p:spPr>
      </p:pic>
      <p:sp>
        <p:nvSpPr>
          <p:cNvPr id="352" name="Google Shape;352;p60"/>
          <p:cNvSpPr/>
          <p:nvPr/>
        </p:nvSpPr>
        <p:spPr>
          <a:xfrm>
            <a:off x="5696025" y="4078625"/>
            <a:ext cx="873900" cy="12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0"/>
          <p:cNvSpPr/>
          <p:nvPr/>
        </p:nvSpPr>
        <p:spPr>
          <a:xfrm>
            <a:off x="3256575" y="4130550"/>
            <a:ext cx="873900" cy="12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152400" y="302650"/>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Alternate</a:t>
            </a:r>
            <a:r>
              <a:rPr lang="en"/>
              <a:t> Hypothesis</a:t>
            </a:r>
            <a:endParaRPr>
              <a:solidFill>
                <a:schemeClr val="accent1"/>
              </a:solidFill>
            </a:endParaRPr>
          </a:p>
        </p:txBody>
      </p:sp>
      <p:sp>
        <p:nvSpPr>
          <p:cNvPr id="359" name="Google Shape;359;p61"/>
          <p:cNvSpPr txBox="1"/>
          <p:nvPr/>
        </p:nvSpPr>
        <p:spPr>
          <a:xfrm>
            <a:off x="298850" y="1163975"/>
            <a:ext cx="8481300" cy="3586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The alternate hypothesis would be that the mean of a random sample would actually deviate from the mean of the total population.</a:t>
            </a:r>
            <a:endParaRPr sz="16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If we run z-test on our </a:t>
            </a:r>
            <a:r>
              <a:rPr lang="en" sz="1600">
                <a:solidFill>
                  <a:schemeClr val="lt1"/>
                </a:solidFill>
                <a:latin typeface="Montserrat"/>
                <a:ea typeface="Montserrat"/>
                <a:cs typeface="Montserrat"/>
                <a:sym typeface="Montserrat"/>
              </a:rPr>
              <a:t>hypothesis</a:t>
            </a:r>
            <a:r>
              <a:rPr lang="en" sz="1600">
                <a:solidFill>
                  <a:schemeClr val="lt1"/>
                </a:solidFill>
                <a:latin typeface="Montserrat"/>
                <a:ea typeface="Montserrat"/>
                <a:cs typeface="Montserrat"/>
                <a:sym typeface="Montserrat"/>
              </a:rPr>
              <a:t> and find out the p-value to be less than the significance value cut-off, then we can simply reject the null hypothesis.</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2100">
                <a:solidFill>
                  <a:schemeClr val="lt1"/>
                </a:solidFill>
                <a:latin typeface="Montserrat"/>
                <a:ea typeface="Montserrat"/>
                <a:cs typeface="Montserrat"/>
                <a:sym typeface="Montserrat"/>
              </a:rPr>
              <a:t>P &lt; 0.05</a:t>
            </a:r>
            <a:endParaRPr b="1" sz="21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21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2100">
                <a:solidFill>
                  <a:schemeClr val="lt1"/>
                </a:solidFill>
                <a:latin typeface="Montserrat"/>
                <a:ea typeface="Montserrat"/>
                <a:cs typeface="Montserrat"/>
                <a:sym typeface="Montserrat"/>
              </a:rPr>
              <a:t>THEN</a:t>
            </a:r>
            <a:endParaRPr b="1" sz="21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21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2100">
                <a:solidFill>
                  <a:schemeClr val="lt1"/>
                </a:solidFill>
                <a:latin typeface="Montserrat"/>
                <a:ea typeface="Montserrat"/>
                <a:cs typeface="Montserrat"/>
                <a:sym typeface="Montserrat"/>
              </a:rPr>
              <a:t>REJECT NULL HYPOTHESIS</a:t>
            </a:r>
            <a:endParaRPr b="1" sz="21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ph type="title"/>
          </p:nvPr>
        </p:nvSpPr>
        <p:spPr>
          <a:xfrm>
            <a:off x="152400" y="302650"/>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our Hypothesis</a:t>
            </a:r>
            <a:endParaRPr>
              <a:solidFill>
                <a:schemeClr val="accent1"/>
              </a:solidFill>
            </a:endParaRPr>
          </a:p>
        </p:txBody>
      </p:sp>
      <p:pic>
        <p:nvPicPr>
          <p:cNvPr id="365" name="Google Shape;365;p62"/>
          <p:cNvPicPr preferRelativeResize="0"/>
          <p:nvPr/>
        </p:nvPicPr>
        <p:blipFill>
          <a:blip r:embed="rId3">
            <a:alphaModFix/>
          </a:blip>
          <a:stretch>
            <a:fillRect/>
          </a:stretch>
        </p:blipFill>
        <p:spPr>
          <a:xfrm>
            <a:off x="228400" y="978976"/>
            <a:ext cx="8602276" cy="3469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3"/>
          <p:cNvSpPr txBox="1"/>
          <p:nvPr>
            <p:ph type="ctrTitle"/>
          </p:nvPr>
        </p:nvSpPr>
        <p:spPr>
          <a:xfrm>
            <a:off x="3743550" y="2832875"/>
            <a:ext cx="4741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371" name="Google Shape;371;p63"/>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See ya in the Second Part!</a:t>
            </a:r>
            <a:endParaRPr b="1"/>
          </a:p>
        </p:txBody>
      </p:sp>
      <p:pic>
        <p:nvPicPr>
          <p:cNvPr id="372" name="Google Shape;372;p63"/>
          <p:cNvPicPr preferRelativeResize="0"/>
          <p:nvPr/>
        </p:nvPicPr>
        <p:blipFill>
          <a:blip r:embed="rId3">
            <a:alphaModFix/>
          </a:blip>
          <a:stretch>
            <a:fillRect/>
          </a:stretch>
        </p:blipFill>
        <p:spPr>
          <a:xfrm>
            <a:off x="152400" y="152400"/>
            <a:ext cx="76200" cy="133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type="title"/>
          </p:nvPr>
        </p:nvSpPr>
        <p:spPr>
          <a:xfrm>
            <a:off x="285100" y="479275"/>
            <a:ext cx="66672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solidFill>
                <a:schemeClr val="accent1"/>
              </a:solidFill>
            </a:endParaRPr>
          </a:p>
        </p:txBody>
      </p:sp>
      <p:sp>
        <p:nvSpPr>
          <p:cNvPr id="174" name="Google Shape;174;p38"/>
          <p:cNvSpPr txBox="1"/>
          <p:nvPr>
            <p:ph idx="1" type="body"/>
          </p:nvPr>
        </p:nvSpPr>
        <p:spPr>
          <a:xfrm>
            <a:off x="285100" y="1001225"/>
            <a:ext cx="6013800" cy="35604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Char char="❏"/>
            </a:pPr>
            <a:r>
              <a:rPr lang="en" sz="1700"/>
              <a:t>Due to Solar energy fluctuations with changing weather conditions, electric utility companies are in need of accurate forecasts of energy production in order to have the right balance of renewable and fossil fuels available. Errors in the forecast could lead to large expenses for the utility from excess fuel consumption or emergency purchases of electricity from neighboring utilities.</a:t>
            </a:r>
            <a:endParaRPr sz="1700"/>
          </a:p>
          <a:p>
            <a:pPr indent="-336550" lvl="0" marL="457200" rtl="0" algn="just">
              <a:lnSpc>
                <a:spcPct val="115000"/>
              </a:lnSpc>
              <a:spcBef>
                <a:spcPts val="0"/>
              </a:spcBef>
              <a:spcAft>
                <a:spcPts val="0"/>
              </a:spcAft>
              <a:buSzPts val="1700"/>
              <a:buChar char="❏"/>
            </a:pPr>
            <a:r>
              <a:rPr b="1" lang="en" sz="1700"/>
              <a:t>The goal of this project is to discover which statistical and machine learning techniques provide the best short term predictions of solar energy production.</a:t>
            </a:r>
            <a:endParaRPr b="1" sz="1700"/>
          </a:p>
        </p:txBody>
      </p:sp>
      <p:cxnSp>
        <p:nvCxnSpPr>
          <p:cNvPr id="175" name="Google Shape;175;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type="title"/>
          </p:nvPr>
        </p:nvSpPr>
        <p:spPr>
          <a:xfrm>
            <a:off x="3760325" y="3131650"/>
            <a:ext cx="3068700" cy="124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Data Collection</a:t>
            </a:r>
            <a:endParaRPr>
              <a:solidFill>
                <a:schemeClr val="lt2"/>
              </a:solidFill>
            </a:endParaRPr>
          </a:p>
        </p:txBody>
      </p:sp>
      <p:sp>
        <p:nvSpPr>
          <p:cNvPr id="181" name="Google Shape;181;p3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600">
                <a:solidFill>
                  <a:schemeClr val="lt2"/>
                </a:solidFill>
              </a:rPr>
              <a:t>A</a:t>
            </a:r>
            <a:r>
              <a:rPr lang="en" sz="3600">
                <a:solidFill>
                  <a:schemeClr val="lt2"/>
                </a:solidFill>
              </a:rPr>
              <a:t>.</a:t>
            </a:r>
            <a:r>
              <a:rPr lang="en" sz="3600"/>
              <a:t> </a:t>
            </a:r>
            <a:endParaRPr/>
          </a:p>
        </p:txBody>
      </p:sp>
      <p:cxnSp>
        <p:nvCxnSpPr>
          <p:cNvPr id="182" name="Google Shape;182;p3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ph type="title"/>
          </p:nvPr>
        </p:nvSpPr>
        <p:spPr>
          <a:xfrm>
            <a:off x="285100" y="479275"/>
            <a:ext cx="66672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solidFill>
                <a:schemeClr val="accent1"/>
              </a:solidFill>
            </a:endParaRPr>
          </a:p>
        </p:txBody>
      </p:sp>
      <p:sp>
        <p:nvSpPr>
          <p:cNvPr id="188" name="Google Shape;188;p40"/>
          <p:cNvSpPr txBox="1"/>
          <p:nvPr>
            <p:ph idx="1" type="body"/>
          </p:nvPr>
        </p:nvSpPr>
        <p:spPr>
          <a:xfrm>
            <a:off x="285100" y="1001225"/>
            <a:ext cx="6013800" cy="35604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Char char="❏"/>
            </a:pPr>
            <a:r>
              <a:rPr lang="en" sz="1700"/>
              <a:t>S</a:t>
            </a:r>
            <a:r>
              <a:rPr lang="en" sz="1700"/>
              <a:t>o far the most time consuming task of the project.</a:t>
            </a:r>
            <a:endParaRPr sz="1700"/>
          </a:p>
          <a:p>
            <a:pPr indent="-336550" lvl="0" marL="457200" rtl="0" algn="just">
              <a:lnSpc>
                <a:spcPct val="115000"/>
              </a:lnSpc>
              <a:spcBef>
                <a:spcPts val="0"/>
              </a:spcBef>
              <a:spcAft>
                <a:spcPts val="0"/>
              </a:spcAft>
              <a:buSzPts val="1700"/>
              <a:buChar char="❏"/>
            </a:pPr>
            <a:r>
              <a:rPr lang="en" sz="1700"/>
              <a:t>The provided kaggle dataset was unavailable. </a:t>
            </a:r>
            <a:endParaRPr sz="1700"/>
          </a:p>
          <a:p>
            <a:pPr indent="-336550" lvl="0" marL="457200" rtl="0" algn="just">
              <a:lnSpc>
                <a:spcPct val="115000"/>
              </a:lnSpc>
              <a:spcBef>
                <a:spcPts val="0"/>
              </a:spcBef>
              <a:spcAft>
                <a:spcPts val="0"/>
              </a:spcAft>
              <a:buSzPts val="1700"/>
              <a:buChar char="❏"/>
            </a:pPr>
            <a:r>
              <a:rPr lang="en" sz="1700"/>
              <a:t>Thus, the team went through 20+ research papers and blogs to find a dataset that had necessary features and could be accessed easily. </a:t>
            </a:r>
            <a:endParaRPr sz="1700"/>
          </a:p>
          <a:p>
            <a:pPr indent="-336550" lvl="0" marL="457200" rtl="0" algn="just">
              <a:lnSpc>
                <a:spcPct val="115000"/>
              </a:lnSpc>
              <a:spcBef>
                <a:spcPts val="0"/>
              </a:spcBef>
              <a:spcAft>
                <a:spcPts val="0"/>
              </a:spcAft>
              <a:buSzPts val="1700"/>
              <a:buChar char="❏"/>
            </a:pPr>
            <a:r>
              <a:rPr lang="en" sz="1700"/>
              <a:t>Some papers were too advanced, many more did not have proper access to data. We worked on few datasets before settling on this one.</a:t>
            </a:r>
            <a:endParaRPr sz="1700"/>
          </a:p>
        </p:txBody>
      </p:sp>
      <p:cxnSp>
        <p:nvCxnSpPr>
          <p:cNvPr id="189" name="Google Shape;189;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1"/>
          <p:cNvSpPr txBox="1"/>
          <p:nvPr>
            <p:ph type="title"/>
          </p:nvPr>
        </p:nvSpPr>
        <p:spPr>
          <a:xfrm>
            <a:off x="285100" y="479275"/>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t>
            </a:r>
            <a:r>
              <a:rPr lang="en"/>
              <a:t>- NREL</a:t>
            </a:r>
            <a:endParaRPr>
              <a:solidFill>
                <a:schemeClr val="accent1"/>
              </a:solidFill>
            </a:endParaRPr>
          </a:p>
        </p:txBody>
      </p:sp>
      <p:sp>
        <p:nvSpPr>
          <p:cNvPr id="195" name="Google Shape;195;p41"/>
          <p:cNvSpPr txBox="1"/>
          <p:nvPr>
            <p:ph idx="1" type="body"/>
          </p:nvPr>
        </p:nvSpPr>
        <p:spPr>
          <a:xfrm>
            <a:off x="285100" y="1035475"/>
            <a:ext cx="6013800" cy="35604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Char char="❏"/>
            </a:pPr>
            <a:r>
              <a:rPr lang="en" sz="1700"/>
              <a:t>Among the datasets we had come across, the most notable was an open source database made for solar forecasting, NREL </a:t>
            </a:r>
            <a:endParaRPr sz="1700"/>
          </a:p>
          <a:p>
            <a:pPr indent="-336550" lvl="0" marL="457200" rtl="0" algn="just">
              <a:lnSpc>
                <a:spcPct val="115000"/>
              </a:lnSpc>
              <a:spcBef>
                <a:spcPts val="0"/>
              </a:spcBef>
              <a:spcAft>
                <a:spcPts val="0"/>
              </a:spcAft>
              <a:buSzPts val="1700"/>
              <a:buChar char="❏"/>
            </a:pPr>
            <a:r>
              <a:rPr lang="en" sz="1700"/>
              <a:t>The high res dataset could only be accessed through an API. This gave us experience with working with APIs to collect data. </a:t>
            </a:r>
            <a:endParaRPr sz="1700"/>
          </a:p>
          <a:p>
            <a:pPr indent="-336550" lvl="0" marL="457200" rtl="0" algn="just">
              <a:lnSpc>
                <a:spcPct val="115000"/>
              </a:lnSpc>
              <a:spcBef>
                <a:spcPts val="0"/>
              </a:spcBef>
              <a:spcAft>
                <a:spcPts val="0"/>
              </a:spcAft>
              <a:buSzPts val="1700"/>
              <a:buChar char="❏"/>
            </a:pPr>
            <a:r>
              <a:rPr lang="en" sz="1700"/>
              <a:t>It would have taken us a long time to collect relevant dataset of a desirable size. Thus we had to abandon the project idea. </a:t>
            </a:r>
            <a:endParaRPr sz="1700"/>
          </a:p>
        </p:txBody>
      </p:sp>
      <p:cxnSp>
        <p:nvCxnSpPr>
          <p:cNvPr id="196" name="Google Shape;196;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2"/>
          <p:cNvSpPr txBox="1"/>
          <p:nvPr>
            <p:ph type="title"/>
          </p:nvPr>
        </p:nvSpPr>
        <p:spPr>
          <a:xfrm>
            <a:off x="285100" y="479275"/>
            <a:ext cx="7074900" cy="5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t>
            </a:r>
            <a:r>
              <a:rPr lang="en"/>
              <a:t>-</a:t>
            </a:r>
            <a:r>
              <a:rPr lang="en"/>
              <a:t> Open Power Project</a:t>
            </a:r>
            <a:endParaRPr>
              <a:solidFill>
                <a:schemeClr val="accent1"/>
              </a:solidFill>
            </a:endParaRPr>
          </a:p>
        </p:txBody>
      </p:sp>
      <p:sp>
        <p:nvSpPr>
          <p:cNvPr id="202" name="Google Shape;202;p42"/>
          <p:cNvSpPr txBox="1"/>
          <p:nvPr>
            <p:ph idx="1" type="body"/>
          </p:nvPr>
        </p:nvSpPr>
        <p:spPr>
          <a:xfrm>
            <a:off x="285100" y="1018375"/>
            <a:ext cx="6013800" cy="31923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Char char="❏"/>
            </a:pPr>
            <a:r>
              <a:rPr lang="en" sz="1700"/>
              <a:t>Another good option was a database that contained information about electricity consumption and wind, solar energy generation across Europe. This was a part of an open source, power project. </a:t>
            </a:r>
            <a:endParaRPr sz="1700"/>
          </a:p>
          <a:p>
            <a:pPr indent="-336550" lvl="0" marL="457200" rtl="0" algn="just">
              <a:lnSpc>
                <a:spcPct val="115000"/>
              </a:lnSpc>
              <a:spcBef>
                <a:spcPts val="0"/>
              </a:spcBef>
              <a:spcAft>
                <a:spcPts val="0"/>
              </a:spcAft>
              <a:buSzPts val="1700"/>
              <a:buChar char="❏"/>
            </a:pPr>
            <a:r>
              <a:rPr lang="en" sz="1700"/>
              <a:t>Initially, the dataset seemed to be our endpoint. Unfortunately, an important factor for solar forecasting- The solar Zenith angle, was missing.</a:t>
            </a:r>
            <a:endParaRPr sz="1700"/>
          </a:p>
        </p:txBody>
      </p:sp>
      <p:cxnSp>
        <p:nvCxnSpPr>
          <p:cNvPr id="203" name="Google Shape;203;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3"/>
          <p:cNvSpPr txBox="1"/>
          <p:nvPr>
            <p:ph type="title"/>
          </p:nvPr>
        </p:nvSpPr>
        <p:spPr>
          <a:xfrm>
            <a:off x="285100" y="479275"/>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t>
            </a:r>
            <a:r>
              <a:rPr lang="en"/>
              <a:t>-</a:t>
            </a:r>
            <a:r>
              <a:rPr lang="en"/>
              <a:t> Others</a:t>
            </a:r>
            <a:endParaRPr>
              <a:solidFill>
                <a:schemeClr val="accent1"/>
              </a:solidFill>
            </a:endParaRPr>
          </a:p>
        </p:txBody>
      </p:sp>
      <p:sp>
        <p:nvSpPr>
          <p:cNvPr id="209" name="Google Shape;209;p43"/>
          <p:cNvSpPr txBox="1"/>
          <p:nvPr>
            <p:ph idx="1" type="body"/>
          </p:nvPr>
        </p:nvSpPr>
        <p:spPr>
          <a:xfrm>
            <a:off x="285100" y="1035475"/>
            <a:ext cx="6090900" cy="35604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Char char="❏"/>
            </a:pPr>
            <a:r>
              <a:rPr b="1" lang="en" sz="1700"/>
              <a:t>30 YEARS OF EUROPEAN SOLAR GENERATION </a:t>
            </a:r>
            <a:r>
              <a:rPr b="1" lang="en" sz="1700"/>
              <a:t>-</a:t>
            </a:r>
            <a:br>
              <a:rPr b="1" lang="en" sz="1700"/>
            </a:br>
            <a:r>
              <a:rPr lang="en" sz="1700"/>
              <a:t>It only has the hourly solar power generation time series thus wasn’t ideal for any predictions.</a:t>
            </a:r>
            <a:endParaRPr sz="1700"/>
          </a:p>
          <a:p>
            <a:pPr indent="-336550" lvl="0" marL="457200" rtl="0" algn="just">
              <a:lnSpc>
                <a:spcPct val="115000"/>
              </a:lnSpc>
              <a:spcBef>
                <a:spcPts val="0"/>
              </a:spcBef>
              <a:spcAft>
                <a:spcPts val="0"/>
              </a:spcAft>
              <a:buSzPts val="1700"/>
              <a:buChar char="❏"/>
            </a:pPr>
            <a:r>
              <a:rPr b="1" lang="en" sz="1700"/>
              <a:t>Horizontal Photovoltaic Power Output Data - </a:t>
            </a:r>
            <a:br>
              <a:rPr b="1" lang="en" sz="1700"/>
            </a:br>
            <a:r>
              <a:rPr lang="en" sz="1700"/>
              <a:t>We also came across a Kaggle dataset that had been used for solar photovoltaic prediction. The data consists of 14 months of power output, location, and weather data. While we did begin working with this, we had to soon forfeit our work as after the data after processing was too little to make any accurate prediction.</a:t>
            </a:r>
            <a:endParaRPr sz="1700"/>
          </a:p>
        </p:txBody>
      </p:sp>
      <p:cxnSp>
        <p:nvCxnSpPr>
          <p:cNvPr id="210" name="Google Shape;210;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4"/>
          <p:cNvSpPr txBox="1"/>
          <p:nvPr>
            <p:ph type="title"/>
          </p:nvPr>
        </p:nvSpPr>
        <p:spPr>
          <a:xfrm>
            <a:off x="285100" y="479275"/>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t>
            </a:r>
            <a:r>
              <a:rPr lang="en"/>
              <a:t> Final Dataset</a:t>
            </a:r>
            <a:endParaRPr>
              <a:solidFill>
                <a:schemeClr val="accent1"/>
              </a:solidFill>
            </a:endParaRPr>
          </a:p>
        </p:txBody>
      </p:sp>
      <p:sp>
        <p:nvSpPr>
          <p:cNvPr id="216" name="Google Shape;216;p44"/>
          <p:cNvSpPr txBox="1"/>
          <p:nvPr>
            <p:ph idx="1" type="body"/>
          </p:nvPr>
        </p:nvSpPr>
        <p:spPr>
          <a:xfrm>
            <a:off x="285100" y="1035475"/>
            <a:ext cx="4284900" cy="35604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Char char="❏"/>
            </a:pPr>
            <a:r>
              <a:rPr lang="en" sz="1600"/>
              <a:t>Our search ended when we came across a solar prediction contest dataset on kaggle. </a:t>
            </a:r>
            <a:endParaRPr sz="1600"/>
          </a:p>
          <a:p>
            <a:pPr indent="-330200" lvl="0" marL="457200" rtl="0" algn="just">
              <a:lnSpc>
                <a:spcPct val="115000"/>
              </a:lnSpc>
              <a:spcBef>
                <a:spcPts val="0"/>
              </a:spcBef>
              <a:spcAft>
                <a:spcPts val="0"/>
              </a:spcAft>
              <a:buSzPts val="1600"/>
              <a:buChar char="❏"/>
            </a:pPr>
            <a:r>
              <a:rPr lang="en" sz="1600"/>
              <a:t>The dataset consists of incoming solar radiation and related data across 98 Oklahoma Mesonet sites. </a:t>
            </a:r>
            <a:endParaRPr sz="1600"/>
          </a:p>
          <a:p>
            <a:pPr indent="-330200" lvl="0" marL="457200" rtl="0" algn="just">
              <a:lnSpc>
                <a:spcPct val="115000"/>
              </a:lnSpc>
              <a:spcBef>
                <a:spcPts val="0"/>
              </a:spcBef>
              <a:spcAft>
                <a:spcPts val="0"/>
              </a:spcAft>
              <a:buSzPts val="1600"/>
              <a:buChar char="❏"/>
            </a:pPr>
            <a:r>
              <a:rPr lang="en" sz="1600"/>
              <a:t>Data include all 11 ensemble members and the forecast timesteps 12, 15, 18, 21, and 24.</a:t>
            </a:r>
            <a:endParaRPr sz="1600"/>
          </a:p>
          <a:p>
            <a:pPr indent="-330200" lvl="0" marL="457200" rtl="0" algn="just">
              <a:lnSpc>
                <a:spcPct val="115000"/>
              </a:lnSpc>
              <a:spcBef>
                <a:spcPts val="0"/>
              </a:spcBef>
              <a:spcAft>
                <a:spcPts val="0"/>
              </a:spcAft>
              <a:buSzPts val="1600"/>
              <a:buChar char="❏"/>
            </a:pPr>
            <a:r>
              <a:rPr lang="en" sz="1600"/>
              <a:t>The Training data is from 1994-2007, while public testing data is from 2008-2012.</a:t>
            </a:r>
            <a:endParaRPr sz="1600"/>
          </a:p>
        </p:txBody>
      </p:sp>
      <p:cxnSp>
        <p:nvCxnSpPr>
          <p:cNvPr id="217" name="Google Shape;217;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18" name="Google Shape;218;p44"/>
          <p:cNvPicPr preferRelativeResize="0"/>
          <p:nvPr/>
        </p:nvPicPr>
        <p:blipFill rotWithShape="1">
          <a:blip r:embed="rId3">
            <a:alphaModFix/>
          </a:blip>
          <a:srcRect b="0" l="0" r="0" t="4232"/>
          <a:stretch/>
        </p:blipFill>
        <p:spPr>
          <a:xfrm>
            <a:off x="4732600" y="1436801"/>
            <a:ext cx="4113725" cy="2757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